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65" r:id="rId2"/>
    <p:sldId id="258" r:id="rId3"/>
    <p:sldId id="257" r:id="rId4"/>
    <p:sldId id="264" r:id="rId5"/>
    <p:sldId id="259" r:id="rId6"/>
    <p:sldId id="268" r:id="rId7"/>
    <p:sldId id="267" r:id="rId8"/>
    <p:sldId id="260" r:id="rId9"/>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EDB74"/>
    <a:srgbClr val="76D1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3"/>
    <p:restoredTop sz="94554"/>
  </p:normalViewPr>
  <p:slideViewPr>
    <p:cSldViewPr snapToGrid="0">
      <p:cViewPr varScale="1">
        <p:scale>
          <a:sx n="147" d="100"/>
          <a:sy n="147" d="100"/>
        </p:scale>
        <p:origin x="216" y="31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A5618F-51A2-4845-88C5-B962A1E99BF7}" type="datetimeFigureOut">
              <a:rPr lang="en-NL" smtClean="0"/>
              <a:t>14/11/2023</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1ECFC4-B966-2842-995A-E324F9D01DD6}" type="slidenum">
              <a:rPr lang="en-NL" smtClean="0"/>
              <a:t>‹#›</a:t>
            </a:fld>
            <a:endParaRPr lang="en-NL"/>
          </a:p>
        </p:txBody>
      </p:sp>
    </p:spTree>
    <p:extLst>
      <p:ext uri="{BB962C8B-B14F-4D97-AF65-F5344CB8AC3E}">
        <p14:creationId xmlns:p14="http://schemas.microsoft.com/office/powerpoint/2010/main" val="5974850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1</a:t>
            </a:fld>
            <a:endParaRPr lang="en-NL"/>
          </a:p>
        </p:txBody>
      </p:sp>
    </p:spTree>
    <p:extLst>
      <p:ext uri="{BB962C8B-B14F-4D97-AF65-F5344CB8AC3E}">
        <p14:creationId xmlns:p14="http://schemas.microsoft.com/office/powerpoint/2010/main" val="3310960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2</a:t>
            </a:fld>
            <a:endParaRPr lang="en-NL"/>
          </a:p>
        </p:txBody>
      </p:sp>
    </p:spTree>
    <p:extLst>
      <p:ext uri="{BB962C8B-B14F-4D97-AF65-F5344CB8AC3E}">
        <p14:creationId xmlns:p14="http://schemas.microsoft.com/office/powerpoint/2010/main" val="296913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3</a:t>
            </a:fld>
            <a:endParaRPr lang="en-NL"/>
          </a:p>
        </p:txBody>
      </p:sp>
    </p:spTree>
    <p:extLst>
      <p:ext uri="{BB962C8B-B14F-4D97-AF65-F5344CB8AC3E}">
        <p14:creationId xmlns:p14="http://schemas.microsoft.com/office/powerpoint/2010/main" val="3365759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7</a:t>
            </a:fld>
            <a:endParaRPr lang="en-NL"/>
          </a:p>
        </p:txBody>
      </p:sp>
    </p:spTree>
    <p:extLst>
      <p:ext uri="{BB962C8B-B14F-4D97-AF65-F5344CB8AC3E}">
        <p14:creationId xmlns:p14="http://schemas.microsoft.com/office/powerpoint/2010/main" val="1818017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6531F-D3F3-CAAF-6DF4-CE3EEB13737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1E2C5EEB-0EAF-FD34-2CE8-8378A87B86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3F42544B-32B8-646C-F0D9-98E8BBE3FF88}"/>
              </a:ext>
            </a:extLst>
          </p:cNvPr>
          <p:cNvSpPr>
            <a:spLocks noGrp="1"/>
          </p:cNvSpPr>
          <p:nvPr>
            <p:ph type="dt" sz="half" idx="10"/>
          </p:nvPr>
        </p:nvSpPr>
        <p:spPr/>
        <p:txBody>
          <a:bodyPr/>
          <a:lstStyle/>
          <a:p>
            <a:fld id="{036312D5-822B-8740-B54C-77E2E092FA1F}" type="datetimeFigureOut">
              <a:rPr lang="en-NL" smtClean="0"/>
              <a:t>14/11/2023</a:t>
            </a:fld>
            <a:endParaRPr lang="en-NL"/>
          </a:p>
        </p:txBody>
      </p:sp>
      <p:sp>
        <p:nvSpPr>
          <p:cNvPr id="5" name="Footer Placeholder 4">
            <a:extLst>
              <a:ext uri="{FF2B5EF4-FFF2-40B4-BE49-F238E27FC236}">
                <a16:creationId xmlns:a16="http://schemas.microsoft.com/office/drawing/2014/main" id="{720C22D3-5C8C-ABB4-D66A-55F9FD19FA9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24544990-8FBE-4B0D-25B7-B1FDAFCA5C6F}"/>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3119933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23479-D087-1981-FAA7-6F8CEE237B74}"/>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93AA7667-442F-ECF5-83DD-E1DECF08D36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4384085B-B038-A156-38FE-7E3076EE262A}"/>
              </a:ext>
            </a:extLst>
          </p:cNvPr>
          <p:cNvSpPr>
            <a:spLocks noGrp="1"/>
          </p:cNvSpPr>
          <p:nvPr>
            <p:ph type="dt" sz="half" idx="10"/>
          </p:nvPr>
        </p:nvSpPr>
        <p:spPr/>
        <p:txBody>
          <a:bodyPr/>
          <a:lstStyle/>
          <a:p>
            <a:fld id="{036312D5-822B-8740-B54C-77E2E092FA1F}" type="datetimeFigureOut">
              <a:rPr lang="en-NL" smtClean="0"/>
              <a:t>14/11/2023</a:t>
            </a:fld>
            <a:endParaRPr lang="en-NL"/>
          </a:p>
        </p:txBody>
      </p:sp>
      <p:sp>
        <p:nvSpPr>
          <p:cNvPr id="5" name="Footer Placeholder 4">
            <a:extLst>
              <a:ext uri="{FF2B5EF4-FFF2-40B4-BE49-F238E27FC236}">
                <a16:creationId xmlns:a16="http://schemas.microsoft.com/office/drawing/2014/main" id="{96F2A541-2B64-0430-FD2D-9AF7823E45E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07A14F5-351B-64C0-797A-780CEBCA00A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55343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DCBE06-BBF0-8750-839F-971CB25014A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66712FE2-B316-B382-AD1D-E81A80CB548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424D65DA-5E2B-0116-98A4-A7DBB8988B88}"/>
              </a:ext>
            </a:extLst>
          </p:cNvPr>
          <p:cNvSpPr>
            <a:spLocks noGrp="1"/>
          </p:cNvSpPr>
          <p:nvPr>
            <p:ph type="dt" sz="half" idx="10"/>
          </p:nvPr>
        </p:nvSpPr>
        <p:spPr/>
        <p:txBody>
          <a:bodyPr/>
          <a:lstStyle/>
          <a:p>
            <a:fld id="{036312D5-822B-8740-B54C-77E2E092FA1F}" type="datetimeFigureOut">
              <a:rPr lang="en-NL" smtClean="0"/>
              <a:t>14/11/2023</a:t>
            </a:fld>
            <a:endParaRPr lang="en-NL"/>
          </a:p>
        </p:txBody>
      </p:sp>
      <p:sp>
        <p:nvSpPr>
          <p:cNvPr id="5" name="Footer Placeholder 4">
            <a:extLst>
              <a:ext uri="{FF2B5EF4-FFF2-40B4-BE49-F238E27FC236}">
                <a16:creationId xmlns:a16="http://schemas.microsoft.com/office/drawing/2014/main" id="{A41E3609-67D0-D3F0-3546-62117AC91A6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A210643-4CE7-68CE-A39E-04505DC34049}"/>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231113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F890C-9816-A4AA-F43A-0222FE758CFD}"/>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46484A99-6223-D55D-B53E-074018A4B5C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E8F225B9-D443-D197-14FD-D63FDF17BF91}"/>
              </a:ext>
            </a:extLst>
          </p:cNvPr>
          <p:cNvSpPr>
            <a:spLocks noGrp="1"/>
          </p:cNvSpPr>
          <p:nvPr>
            <p:ph type="dt" sz="half" idx="10"/>
          </p:nvPr>
        </p:nvSpPr>
        <p:spPr/>
        <p:txBody>
          <a:bodyPr/>
          <a:lstStyle/>
          <a:p>
            <a:fld id="{036312D5-822B-8740-B54C-77E2E092FA1F}" type="datetimeFigureOut">
              <a:rPr lang="en-NL" smtClean="0"/>
              <a:t>14/11/2023</a:t>
            </a:fld>
            <a:endParaRPr lang="en-NL"/>
          </a:p>
        </p:txBody>
      </p:sp>
      <p:sp>
        <p:nvSpPr>
          <p:cNvPr id="5" name="Footer Placeholder 4">
            <a:extLst>
              <a:ext uri="{FF2B5EF4-FFF2-40B4-BE49-F238E27FC236}">
                <a16:creationId xmlns:a16="http://schemas.microsoft.com/office/drawing/2014/main" id="{BCD54498-FD07-9AFD-3643-D10DEBA993E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98AAEC3-F01C-35BB-547E-DA526229E144}"/>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1923344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D314A-E8B3-26B3-6D9D-CD77C9AE7C8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251E7EE6-1BDD-06F2-E251-787425ECD0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72EF5F5-AF67-4321-B445-AD09225165FD}"/>
              </a:ext>
            </a:extLst>
          </p:cNvPr>
          <p:cNvSpPr>
            <a:spLocks noGrp="1"/>
          </p:cNvSpPr>
          <p:nvPr>
            <p:ph type="dt" sz="half" idx="10"/>
          </p:nvPr>
        </p:nvSpPr>
        <p:spPr/>
        <p:txBody>
          <a:bodyPr/>
          <a:lstStyle/>
          <a:p>
            <a:fld id="{036312D5-822B-8740-B54C-77E2E092FA1F}" type="datetimeFigureOut">
              <a:rPr lang="en-NL" smtClean="0"/>
              <a:t>14/11/2023</a:t>
            </a:fld>
            <a:endParaRPr lang="en-NL"/>
          </a:p>
        </p:txBody>
      </p:sp>
      <p:sp>
        <p:nvSpPr>
          <p:cNvPr id="5" name="Footer Placeholder 4">
            <a:extLst>
              <a:ext uri="{FF2B5EF4-FFF2-40B4-BE49-F238E27FC236}">
                <a16:creationId xmlns:a16="http://schemas.microsoft.com/office/drawing/2014/main" id="{322D39A4-BE8F-7954-5F8C-94F9A59973F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78938DED-8028-7AA4-F5F6-AFAAC6973F7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82865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4FAD9-27D9-21B5-1909-6CF00C8A8FA9}"/>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F768A930-664D-95FF-2CE9-88211EA943B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FFD92B32-F073-E465-5B00-9AAF08F3F12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E97347C7-7866-3CF6-2252-37AD7C122AFD}"/>
              </a:ext>
            </a:extLst>
          </p:cNvPr>
          <p:cNvSpPr>
            <a:spLocks noGrp="1"/>
          </p:cNvSpPr>
          <p:nvPr>
            <p:ph type="dt" sz="half" idx="10"/>
          </p:nvPr>
        </p:nvSpPr>
        <p:spPr/>
        <p:txBody>
          <a:bodyPr/>
          <a:lstStyle/>
          <a:p>
            <a:fld id="{036312D5-822B-8740-B54C-77E2E092FA1F}" type="datetimeFigureOut">
              <a:rPr lang="en-NL" smtClean="0"/>
              <a:t>14/11/2023</a:t>
            </a:fld>
            <a:endParaRPr lang="en-NL"/>
          </a:p>
        </p:txBody>
      </p:sp>
      <p:sp>
        <p:nvSpPr>
          <p:cNvPr id="6" name="Footer Placeholder 5">
            <a:extLst>
              <a:ext uri="{FF2B5EF4-FFF2-40B4-BE49-F238E27FC236}">
                <a16:creationId xmlns:a16="http://schemas.microsoft.com/office/drawing/2014/main" id="{50105525-B95F-004E-8322-FF20EF369044}"/>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08A43448-2B6C-1E6E-6FF1-79D03EA5059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488496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BFDC9-9033-6CF2-BFC5-5C45020161AE}"/>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72D78FCD-2FD1-ECE5-AFF1-B07642E0C0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4E143F5-2044-F6E1-2219-0B4AF18871E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49843A77-05AE-3432-7FA2-4834DEDF0A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5323AE9-4411-C4BA-5EAA-E692F66ABE4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4361153E-0BB6-BBE0-8D88-2F035B3CC97D}"/>
              </a:ext>
            </a:extLst>
          </p:cNvPr>
          <p:cNvSpPr>
            <a:spLocks noGrp="1"/>
          </p:cNvSpPr>
          <p:nvPr>
            <p:ph type="dt" sz="half" idx="10"/>
          </p:nvPr>
        </p:nvSpPr>
        <p:spPr/>
        <p:txBody>
          <a:bodyPr/>
          <a:lstStyle/>
          <a:p>
            <a:fld id="{036312D5-822B-8740-B54C-77E2E092FA1F}" type="datetimeFigureOut">
              <a:rPr lang="en-NL" smtClean="0"/>
              <a:t>14/11/2023</a:t>
            </a:fld>
            <a:endParaRPr lang="en-NL"/>
          </a:p>
        </p:txBody>
      </p:sp>
      <p:sp>
        <p:nvSpPr>
          <p:cNvPr id="8" name="Footer Placeholder 7">
            <a:extLst>
              <a:ext uri="{FF2B5EF4-FFF2-40B4-BE49-F238E27FC236}">
                <a16:creationId xmlns:a16="http://schemas.microsoft.com/office/drawing/2014/main" id="{C230D3BC-6743-A10A-8690-E865797855C2}"/>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1CD43BA-08B6-41B7-FD95-9019C30BBE4D}"/>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466418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515D5-D031-0D3D-B2F0-1EFB8E82B03C}"/>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71FDF580-A32F-02C5-24C1-608FACCD855E}"/>
              </a:ext>
            </a:extLst>
          </p:cNvPr>
          <p:cNvSpPr>
            <a:spLocks noGrp="1"/>
          </p:cNvSpPr>
          <p:nvPr>
            <p:ph type="dt" sz="half" idx="10"/>
          </p:nvPr>
        </p:nvSpPr>
        <p:spPr/>
        <p:txBody>
          <a:bodyPr/>
          <a:lstStyle/>
          <a:p>
            <a:fld id="{036312D5-822B-8740-B54C-77E2E092FA1F}" type="datetimeFigureOut">
              <a:rPr lang="en-NL" smtClean="0"/>
              <a:t>14/11/2023</a:t>
            </a:fld>
            <a:endParaRPr lang="en-NL"/>
          </a:p>
        </p:txBody>
      </p:sp>
      <p:sp>
        <p:nvSpPr>
          <p:cNvPr id="4" name="Footer Placeholder 3">
            <a:extLst>
              <a:ext uri="{FF2B5EF4-FFF2-40B4-BE49-F238E27FC236}">
                <a16:creationId xmlns:a16="http://schemas.microsoft.com/office/drawing/2014/main" id="{4A66DB2C-C288-3109-EBDF-A7C595771DE4}"/>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50F948AA-1F2F-1EFA-2026-BD896606E256}"/>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1143392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F4D789-A86F-6E50-1FC9-EDE5E5E16266}"/>
              </a:ext>
            </a:extLst>
          </p:cNvPr>
          <p:cNvSpPr>
            <a:spLocks noGrp="1"/>
          </p:cNvSpPr>
          <p:nvPr>
            <p:ph type="dt" sz="half" idx="10"/>
          </p:nvPr>
        </p:nvSpPr>
        <p:spPr/>
        <p:txBody>
          <a:bodyPr/>
          <a:lstStyle/>
          <a:p>
            <a:fld id="{036312D5-822B-8740-B54C-77E2E092FA1F}" type="datetimeFigureOut">
              <a:rPr lang="en-NL" smtClean="0"/>
              <a:t>14/11/2023</a:t>
            </a:fld>
            <a:endParaRPr lang="en-NL"/>
          </a:p>
        </p:txBody>
      </p:sp>
      <p:sp>
        <p:nvSpPr>
          <p:cNvPr id="3" name="Footer Placeholder 2">
            <a:extLst>
              <a:ext uri="{FF2B5EF4-FFF2-40B4-BE49-F238E27FC236}">
                <a16:creationId xmlns:a16="http://schemas.microsoft.com/office/drawing/2014/main" id="{4EC851D2-4F22-C098-7F8C-A9A0F4C718D1}"/>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D37377A0-C121-CA16-F467-77B6814C9B23}"/>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7116718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3AFBD-C12A-C5F0-A918-38F68BDCF3D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35EFB043-0749-7434-301F-833715BC35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AAD12CEB-C439-601C-3D93-40C72E40E7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E2F8851-0FD6-74FB-25A3-D27741672E23}"/>
              </a:ext>
            </a:extLst>
          </p:cNvPr>
          <p:cNvSpPr>
            <a:spLocks noGrp="1"/>
          </p:cNvSpPr>
          <p:nvPr>
            <p:ph type="dt" sz="half" idx="10"/>
          </p:nvPr>
        </p:nvSpPr>
        <p:spPr/>
        <p:txBody>
          <a:bodyPr/>
          <a:lstStyle/>
          <a:p>
            <a:fld id="{036312D5-822B-8740-B54C-77E2E092FA1F}" type="datetimeFigureOut">
              <a:rPr lang="en-NL" smtClean="0"/>
              <a:t>14/11/2023</a:t>
            </a:fld>
            <a:endParaRPr lang="en-NL"/>
          </a:p>
        </p:txBody>
      </p:sp>
      <p:sp>
        <p:nvSpPr>
          <p:cNvPr id="6" name="Footer Placeholder 5">
            <a:extLst>
              <a:ext uri="{FF2B5EF4-FFF2-40B4-BE49-F238E27FC236}">
                <a16:creationId xmlns:a16="http://schemas.microsoft.com/office/drawing/2014/main" id="{C13707CA-45C4-1CBB-D66F-7A52C20F8D5F}"/>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64328461-C69F-1A4B-0264-3BBDD0CD75EB}"/>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475200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7892A-8957-6975-FF3F-C64EAFA5BF8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1516744C-1E0D-191D-3D9B-8E1C86A2CC4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E73A34FB-89BB-193C-3E56-1CAF4C7086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84FBA56-A27C-4E16-D0B4-E9CF6526654A}"/>
              </a:ext>
            </a:extLst>
          </p:cNvPr>
          <p:cNvSpPr>
            <a:spLocks noGrp="1"/>
          </p:cNvSpPr>
          <p:nvPr>
            <p:ph type="dt" sz="half" idx="10"/>
          </p:nvPr>
        </p:nvSpPr>
        <p:spPr/>
        <p:txBody>
          <a:bodyPr/>
          <a:lstStyle/>
          <a:p>
            <a:fld id="{036312D5-822B-8740-B54C-77E2E092FA1F}" type="datetimeFigureOut">
              <a:rPr lang="en-NL" smtClean="0"/>
              <a:t>14/11/2023</a:t>
            </a:fld>
            <a:endParaRPr lang="en-NL"/>
          </a:p>
        </p:txBody>
      </p:sp>
      <p:sp>
        <p:nvSpPr>
          <p:cNvPr id="6" name="Footer Placeholder 5">
            <a:extLst>
              <a:ext uri="{FF2B5EF4-FFF2-40B4-BE49-F238E27FC236}">
                <a16:creationId xmlns:a16="http://schemas.microsoft.com/office/drawing/2014/main" id="{EAA87387-951C-03B9-783D-29DE16486225}"/>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F737870-CF00-196D-09DB-F84E935F66CB}"/>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137901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ED2E98-0575-3C81-EAB1-E4D0CAA1D7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03FBA5A9-EE24-173D-1504-68B144F088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63E42A98-EC45-9409-8E1A-F90A045579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6312D5-822B-8740-B54C-77E2E092FA1F}" type="datetimeFigureOut">
              <a:rPr lang="en-NL" smtClean="0"/>
              <a:t>14/11/2023</a:t>
            </a:fld>
            <a:endParaRPr lang="en-NL"/>
          </a:p>
        </p:txBody>
      </p:sp>
      <p:sp>
        <p:nvSpPr>
          <p:cNvPr id="5" name="Footer Placeholder 4">
            <a:extLst>
              <a:ext uri="{FF2B5EF4-FFF2-40B4-BE49-F238E27FC236}">
                <a16:creationId xmlns:a16="http://schemas.microsoft.com/office/drawing/2014/main" id="{5DE6B70A-D917-5B98-A131-B85E9AA797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5E3B3144-4557-8CAE-46BB-562F10D3CE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DF3AA8-920A-E443-B887-B02FCB11D8F7}" type="slidenum">
              <a:rPr lang="en-NL" smtClean="0"/>
              <a:t>‹#›</a:t>
            </a:fld>
            <a:endParaRPr lang="en-NL"/>
          </a:p>
        </p:txBody>
      </p:sp>
    </p:spTree>
    <p:extLst>
      <p:ext uri="{BB962C8B-B14F-4D97-AF65-F5344CB8AC3E}">
        <p14:creationId xmlns:p14="http://schemas.microsoft.com/office/powerpoint/2010/main" val="604242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hyperlink" Target="http://changingmarkets.org/wp-content/uploads/2021/07/SyntheticsAnonymous_FinalWeb.pd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quantis.com/wp-content/uploads/2019/11/measuringfashion_globalimpactstudy_quantis_2018.pdf" TargetMode="External"/><Relationship Id="rId5" Type="http://schemas.openxmlformats.org/officeDocument/2006/relationships/hyperlink" Target="http://www.wrap.org.uk/" TargetMode="Externa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jpeg"/><Relationship Id="rId7" Type="http://schemas.openxmlformats.org/officeDocument/2006/relationships/image" Target="../media/image16.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sv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5.png"/><Relationship Id="rId7"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6.png"/><Relationship Id="rId11" Type="http://schemas.openxmlformats.org/officeDocument/2006/relationships/image" Target="../media/image9.png"/><Relationship Id="rId5" Type="http://schemas.openxmlformats.org/officeDocument/2006/relationships/image" Target="../media/image25.png"/><Relationship Id="rId10" Type="http://schemas.openxmlformats.org/officeDocument/2006/relationships/image" Target="../media/image7.png"/><Relationship Id="rId4" Type="http://schemas.openxmlformats.org/officeDocument/2006/relationships/image" Target="../media/image24.png"/><Relationship Id="rId9" Type="http://schemas.openxmlformats.org/officeDocument/2006/relationships/image" Target="../media/image29.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A68F9-1B12-202F-3D82-4AFD44C625AE}"/>
              </a:ext>
            </a:extLst>
          </p:cNvPr>
          <p:cNvSpPr>
            <a:spLocks noGrp="1"/>
          </p:cNvSpPr>
          <p:nvPr>
            <p:ph type="title"/>
          </p:nvPr>
        </p:nvSpPr>
        <p:spPr/>
        <p:txBody>
          <a:bodyPr/>
          <a:lstStyle/>
          <a:p>
            <a:endParaRPr lang="en-NL"/>
          </a:p>
        </p:txBody>
      </p:sp>
      <p:pic>
        <p:nvPicPr>
          <p:cNvPr id="4" name="Tijdelijke aanduiding voor inhoud 4">
            <a:extLst>
              <a:ext uri="{FF2B5EF4-FFF2-40B4-BE49-F238E27FC236}">
                <a16:creationId xmlns:a16="http://schemas.microsoft.com/office/drawing/2014/main" id="{A00C09A7-E042-B5D1-A97C-906CDF5FE042}"/>
              </a:ext>
            </a:extLst>
          </p:cNvPr>
          <p:cNvPicPr>
            <a:picLocks noGrp="1" noChangeAspect="1"/>
          </p:cNvPicPr>
          <p:nvPr/>
        </p:nvPicPr>
        <p:blipFill>
          <a:blip r:embed="rId3"/>
          <a:stretch/>
        </p:blipFill>
        <p:spPr bwMode="auto">
          <a:xfrm>
            <a:off x="1" y="0"/>
            <a:ext cx="12191999" cy="6858000"/>
          </a:xfrm>
          <a:prstGeom prst="rect">
            <a:avLst/>
          </a:prstGeom>
        </p:spPr>
      </p:pic>
      <p:sp>
        <p:nvSpPr>
          <p:cNvPr id="5" name="TextBox 4">
            <a:extLst>
              <a:ext uri="{FF2B5EF4-FFF2-40B4-BE49-F238E27FC236}">
                <a16:creationId xmlns:a16="http://schemas.microsoft.com/office/drawing/2014/main" id="{492AEEC9-61D8-B075-CF1F-A5579A6B40F0}"/>
              </a:ext>
            </a:extLst>
          </p:cNvPr>
          <p:cNvSpPr txBox="1"/>
          <p:nvPr/>
        </p:nvSpPr>
        <p:spPr>
          <a:xfrm>
            <a:off x="-1" y="5735819"/>
            <a:ext cx="12191999" cy="1015663"/>
          </a:xfrm>
          <a:prstGeom prst="rect">
            <a:avLst/>
          </a:prstGeom>
          <a:noFill/>
        </p:spPr>
        <p:txBody>
          <a:bodyPr wrap="square" rtlCol="0">
            <a:spAutoFit/>
          </a:bodyPr>
          <a:lstStyle/>
          <a:p>
            <a:r>
              <a:rPr lang="en-GB" sz="6000" dirty="0">
                <a:solidFill>
                  <a:schemeClr val="bg1"/>
                </a:solidFill>
                <a:effectLst/>
                <a:latin typeface="FUCXED CAPS" pitchFamily="2" charset="77"/>
              </a:rPr>
              <a:t>    The role of fashion </a:t>
            </a:r>
            <a:endParaRPr lang="en-NL" sz="6000" dirty="0">
              <a:solidFill>
                <a:schemeClr val="bg1"/>
              </a:solidFill>
              <a:latin typeface="FUCXED CAPS" pitchFamily="2" charset="77"/>
            </a:endParaRPr>
          </a:p>
        </p:txBody>
      </p:sp>
      <p:pic>
        <p:nvPicPr>
          <p:cNvPr id="10" name="Content Placeholder 6" descr="A black and white clock with a world map&#10;&#10;Description automatically generated">
            <a:extLst>
              <a:ext uri="{FF2B5EF4-FFF2-40B4-BE49-F238E27FC236}">
                <a16:creationId xmlns:a16="http://schemas.microsoft.com/office/drawing/2014/main" id="{0999203F-99E9-8940-B149-49B0B2E74ECE}"/>
              </a:ext>
            </a:extLst>
          </p:cNvPr>
          <p:cNvPicPr>
            <a:picLocks noChangeAspect="1"/>
          </p:cNvPicPr>
          <p:nvPr/>
        </p:nvPicPr>
        <p:blipFill>
          <a:blip r:embed="rId4"/>
          <a:stretch>
            <a:fillRect/>
          </a:stretch>
        </p:blipFill>
        <p:spPr>
          <a:xfrm>
            <a:off x="6817617" y="-453727"/>
            <a:ext cx="5644206" cy="7525609"/>
          </a:xfrm>
          <a:prstGeom prst="rect">
            <a:avLst/>
          </a:prstGeom>
        </p:spPr>
      </p:pic>
      <p:sp>
        <p:nvSpPr>
          <p:cNvPr id="11" name="TextBox 10">
            <a:extLst>
              <a:ext uri="{FF2B5EF4-FFF2-40B4-BE49-F238E27FC236}">
                <a16:creationId xmlns:a16="http://schemas.microsoft.com/office/drawing/2014/main" id="{70A538D6-D936-9E43-0404-FDE72746B582}"/>
              </a:ext>
            </a:extLst>
          </p:cNvPr>
          <p:cNvSpPr txBox="1"/>
          <p:nvPr/>
        </p:nvSpPr>
        <p:spPr>
          <a:xfrm>
            <a:off x="534386" y="401784"/>
            <a:ext cx="7302884" cy="3631763"/>
          </a:xfrm>
          <a:prstGeom prst="rect">
            <a:avLst/>
          </a:prstGeom>
          <a:noFill/>
        </p:spPr>
        <p:txBody>
          <a:bodyPr wrap="square" rtlCol="0">
            <a:spAutoFit/>
          </a:bodyPr>
          <a:lstStyle/>
          <a:p>
            <a:r>
              <a:rPr lang="en-GB" sz="11500" dirty="0">
                <a:effectLst/>
                <a:latin typeface="FUCXED CAPS" pitchFamily="2" charset="77"/>
              </a:rPr>
              <a:t>Climate crisis</a:t>
            </a:r>
            <a:endParaRPr lang="en-NL" sz="11500" dirty="0">
              <a:latin typeface="FUCXED CAPS" pitchFamily="2" charset="77"/>
            </a:endParaRPr>
          </a:p>
        </p:txBody>
      </p:sp>
      <p:pic>
        <p:nvPicPr>
          <p:cNvPr id="15" name="Graphic 14">
            <a:extLst>
              <a:ext uri="{FF2B5EF4-FFF2-40B4-BE49-F238E27FC236}">
                <a16:creationId xmlns:a16="http://schemas.microsoft.com/office/drawing/2014/main" id="{88BC905F-CAE8-4EF7-5E82-CCC21FE0714D}"/>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29040" t="76679" r="29074" b="8749"/>
          <a:stretch/>
        </p:blipFill>
        <p:spPr>
          <a:xfrm>
            <a:off x="1390189" y="4295067"/>
            <a:ext cx="2018620" cy="1226870"/>
          </a:xfrm>
          <a:prstGeom prst="rect">
            <a:avLst/>
          </a:prstGeom>
        </p:spPr>
      </p:pic>
    </p:spTree>
    <p:extLst>
      <p:ext uri="{BB962C8B-B14F-4D97-AF65-F5344CB8AC3E}">
        <p14:creationId xmlns:p14="http://schemas.microsoft.com/office/powerpoint/2010/main" val="3520165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43ED39-95E5-C351-CE11-59358955E7DC}"/>
              </a:ext>
            </a:extLst>
          </p:cNvPr>
          <p:cNvPicPr>
            <a:picLocks noChangeAspect="1"/>
          </p:cNvPicPr>
          <p:nvPr/>
        </p:nvPicPr>
        <p:blipFill>
          <a:blip r:embed="rId3"/>
          <a:stretch/>
        </p:blipFill>
        <p:spPr bwMode="auto">
          <a:xfrm>
            <a:off x="-52916" y="-21214"/>
            <a:ext cx="12244916" cy="6930387"/>
          </a:xfrm>
          <a:prstGeom prst="rect">
            <a:avLst/>
          </a:prstGeom>
        </p:spPr>
      </p:pic>
      <p:sp>
        <p:nvSpPr>
          <p:cNvPr id="10" name="TextBox 9">
            <a:extLst>
              <a:ext uri="{FF2B5EF4-FFF2-40B4-BE49-F238E27FC236}">
                <a16:creationId xmlns:a16="http://schemas.microsoft.com/office/drawing/2014/main" id="{65D6FED5-3B52-2A2F-0923-8739C0D59606}"/>
              </a:ext>
            </a:extLst>
          </p:cNvPr>
          <p:cNvSpPr txBox="1"/>
          <p:nvPr/>
        </p:nvSpPr>
        <p:spPr>
          <a:xfrm>
            <a:off x="11000096" y="-20905"/>
            <a:ext cx="1191904" cy="584775"/>
          </a:xfrm>
          <a:prstGeom prst="rect">
            <a:avLst/>
          </a:prstGeom>
          <a:noFill/>
        </p:spPr>
        <p:txBody>
          <a:bodyPr wrap="square" rtlCol="0">
            <a:spAutoFit/>
          </a:bodyPr>
          <a:lstStyle/>
          <a:p>
            <a:r>
              <a:rPr lang="en-GB" sz="3200" dirty="0">
                <a:solidFill>
                  <a:srgbClr val="000000"/>
                </a:solidFill>
                <a:effectLst/>
                <a:latin typeface="FUCXED CAPS" pitchFamily="2" charset="77"/>
              </a:rPr>
              <a:t>What</a:t>
            </a:r>
            <a:endParaRPr lang="en-NL" sz="3200" dirty="0">
              <a:latin typeface="FUCXED CAPS" pitchFamily="2" charset="77"/>
            </a:endParaRPr>
          </a:p>
        </p:txBody>
      </p:sp>
      <p:sp>
        <p:nvSpPr>
          <p:cNvPr id="11" name="TextBox 10">
            <a:extLst>
              <a:ext uri="{FF2B5EF4-FFF2-40B4-BE49-F238E27FC236}">
                <a16:creationId xmlns:a16="http://schemas.microsoft.com/office/drawing/2014/main" id="{AF4D41F1-919D-25DF-E7B1-A6C9DBF262C7}"/>
              </a:ext>
            </a:extLst>
          </p:cNvPr>
          <p:cNvSpPr txBox="1"/>
          <p:nvPr/>
        </p:nvSpPr>
        <p:spPr>
          <a:xfrm>
            <a:off x="636104" y="683937"/>
            <a:ext cx="11060027" cy="2862322"/>
          </a:xfrm>
          <a:prstGeom prst="rect">
            <a:avLst/>
          </a:prstGeom>
          <a:noFill/>
        </p:spPr>
        <p:txBody>
          <a:bodyPr wrap="square" rtlCol="0">
            <a:spAutoFit/>
          </a:bodyPr>
          <a:lstStyle/>
          <a:p>
            <a:r>
              <a:rPr lang="en-GB" sz="6000" dirty="0">
                <a:solidFill>
                  <a:srgbClr val="000000"/>
                </a:solidFill>
                <a:latin typeface="FUCXED CAPS" pitchFamily="2" charset="77"/>
              </a:rPr>
              <a:t>Biodegradable collection that can be worn during an Extinction Rebellion blockade</a:t>
            </a:r>
            <a:endParaRPr lang="en-NL" sz="6000" dirty="0">
              <a:latin typeface="FUCXED CAPS" pitchFamily="2" charset="77"/>
            </a:endParaRPr>
          </a:p>
        </p:txBody>
      </p:sp>
      <p:pic>
        <p:nvPicPr>
          <p:cNvPr id="13" name="Picture 12" descr="A person wearing a pink jumpsuit and hat&#10;&#10;Description automatically generated">
            <a:extLst>
              <a:ext uri="{FF2B5EF4-FFF2-40B4-BE49-F238E27FC236}">
                <a16:creationId xmlns:a16="http://schemas.microsoft.com/office/drawing/2014/main" id="{1E6D1BC1-00FE-5D3D-4BAC-0550BD24A6CD}"/>
              </a:ext>
            </a:extLst>
          </p:cNvPr>
          <p:cNvPicPr>
            <a:picLocks noChangeAspect="1"/>
          </p:cNvPicPr>
          <p:nvPr/>
        </p:nvPicPr>
        <p:blipFill>
          <a:blip r:embed="rId4"/>
          <a:stretch>
            <a:fillRect/>
          </a:stretch>
        </p:blipFill>
        <p:spPr>
          <a:xfrm>
            <a:off x="9522996" y="1679585"/>
            <a:ext cx="2669004" cy="5652011"/>
          </a:xfrm>
          <a:prstGeom prst="rect">
            <a:avLst/>
          </a:prstGeom>
        </p:spPr>
      </p:pic>
      <p:pic>
        <p:nvPicPr>
          <p:cNvPr id="14" name="Picture 13" descr="A person wearing a blue robe with colorful stickers&#10;&#10;Description automatically generated">
            <a:extLst>
              <a:ext uri="{FF2B5EF4-FFF2-40B4-BE49-F238E27FC236}">
                <a16:creationId xmlns:a16="http://schemas.microsoft.com/office/drawing/2014/main" id="{07DF269F-E2B3-55BE-0335-39FA34A943E9}"/>
              </a:ext>
            </a:extLst>
          </p:cNvPr>
          <p:cNvPicPr>
            <a:picLocks noChangeAspect="1"/>
          </p:cNvPicPr>
          <p:nvPr/>
        </p:nvPicPr>
        <p:blipFill>
          <a:blip r:embed="rId5"/>
          <a:stretch>
            <a:fillRect/>
          </a:stretch>
        </p:blipFill>
        <p:spPr>
          <a:xfrm>
            <a:off x="298070" y="1679585"/>
            <a:ext cx="2669004" cy="5652011"/>
          </a:xfrm>
          <a:prstGeom prst="rect">
            <a:avLst/>
          </a:prstGeom>
        </p:spPr>
      </p:pic>
      <p:pic>
        <p:nvPicPr>
          <p:cNvPr id="15" name="Picture 14" descr="A cartoon of a person in a green jumpsuit&#10;&#10;Description automatically generated">
            <a:extLst>
              <a:ext uri="{FF2B5EF4-FFF2-40B4-BE49-F238E27FC236}">
                <a16:creationId xmlns:a16="http://schemas.microsoft.com/office/drawing/2014/main" id="{2FFBBAC9-1F9E-90EA-2485-017660464B97}"/>
              </a:ext>
            </a:extLst>
          </p:cNvPr>
          <p:cNvPicPr>
            <a:picLocks noChangeAspect="1"/>
          </p:cNvPicPr>
          <p:nvPr/>
        </p:nvPicPr>
        <p:blipFill>
          <a:blip r:embed="rId6"/>
          <a:stretch>
            <a:fillRect/>
          </a:stretch>
        </p:blipFill>
        <p:spPr>
          <a:xfrm>
            <a:off x="3630740" y="3395674"/>
            <a:ext cx="2669005" cy="3669882"/>
          </a:xfrm>
          <a:prstGeom prst="rect">
            <a:avLst/>
          </a:prstGeom>
        </p:spPr>
      </p:pic>
      <p:pic>
        <p:nvPicPr>
          <p:cNvPr id="16" name="Picture 15" descr="A person in a suit&#10;&#10;Description automatically generated">
            <a:extLst>
              <a:ext uri="{FF2B5EF4-FFF2-40B4-BE49-F238E27FC236}">
                <a16:creationId xmlns:a16="http://schemas.microsoft.com/office/drawing/2014/main" id="{F9B3B413-800D-3AE5-A7C1-37BA398E0890}"/>
              </a:ext>
            </a:extLst>
          </p:cNvPr>
          <p:cNvPicPr>
            <a:picLocks noChangeAspect="1"/>
          </p:cNvPicPr>
          <p:nvPr/>
        </p:nvPicPr>
        <p:blipFill>
          <a:blip r:embed="rId7"/>
          <a:stretch>
            <a:fillRect/>
          </a:stretch>
        </p:blipFill>
        <p:spPr>
          <a:xfrm>
            <a:off x="6242901" y="3275607"/>
            <a:ext cx="2669005" cy="3669882"/>
          </a:xfrm>
          <a:prstGeom prst="rect">
            <a:avLst/>
          </a:prstGeom>
        </p:spPr>
      </p:pic>
    </p:spTree>
    <p:extLst>
      <p:ext uri="{BB962C8B-B14F-4D97-AF65-F5344CB8AC3E}">
        <p14:creationId xmlns:p14="http://schemas.microsoft.com/office/powerpoint/2010/main" val="2260306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D03EFA9-0C17-C542-6068-0FE3F4B744C8}"/>
              </a:ext>
            </a:extLst>
          </p:cNvPr>
          <p:cNvPicPr>
            <a:picLocks noChangeAspect="1"/>
          </p:cNvPicPr>
          <p:nvPr/>
        </p:nvPicPr>
        <p:blipFill>
          <a:blip r:embed="rId3"/>
          <a:stretch/>
        </p:blipFill>
        <p:spPr bwMode="auto">
          <a:xfrm>
            <a:off x="2" y="0"/>
            <a:ext cx="12191998" cy="6899801"/>
          </a:xfrm>
          <a:prstGeom prst="rect">
            <a:avLst/>
          </a:prstGeom>
        </p:spPr>
      </p:pic>
      <p:pic>
        <p:nvPicPr>
          <p:cNvPr id="6" name="Google Shape;1056;p214">
            <a:extLst>
              <a:ext uri="{FF2B5EF4-FFF2-40B4-BE49-F238E27FC236}">
                <a16:creationId xmlns:a16="http://schemas.microsoft.com/office/drawing/2014/main" id="{C171355C-400B-C81C-74C3-0CECD6CA4B41}"/>
              </a:ext>
            </a:extLst>
          </p:cNvPr>
          <p:cNvPicPr/>
          <p:nvPr/>
        </p:nvPicPr>
        <p:blipFill>
          <a:blip r:embed="rId4">
            <a:alphaModFix/>
          </a:blip>
          <a:stretch/>
        </p:blipFill>
        <p:spPr bwMode="auto">
          <a:xfrm>
            <a:off x="8812192" y="1699601"/>
            <a:ext cx="2225565" cy="4206622"/>
          </a:xfrm>
          <a:prstGeom prst="rect">
            <a:avLst/>
          </a:prstGeom>
          <a:noFill/>
          <a:ln>
            <a:noFill/>
          </a:ln>
        </p:spPr>
      </p:pic>
      <p:sp>
        <p:nvSpPr>
          <p:cNvPr id="7" name="TextBox 6">
            <a:extLst>
              <a:ext uri="{FF2B5EF4-FFF2-40B4-BE49-F238E27FC236}">
                <a16:creationId xmlns:a16="http://schemas.microsoft.com/office/drawing/2014/main" id="{A84D552C-004B-32D9-0AB3-B2239BE0ADCE}"/>
              </a:ext>
            </a:extLst>
          </p:cNvPr>
          <p:cNvSpPr txBox="1"/>
          <p:nvPr/>
        </p:nvSpPr>
        <p:spPr>
          <a:xfrm>
            <a:off x="990600" y="683938"/>
            <a:ext cx="8826061" cy="1015663"/>
          </a:xfrm>
          <a:prstGeom prst="rect">
            <a:avLst/>
          </a:prstGeom>
          <a:noFill/>
        </p:spPr>
        <p:txBody>
          <a:bodyPr wrap="square" rtlCol="0">
            <a:spAutoFit/>
          </a:bodyPr>
          <a:lstStyle/>
          <a:p>
            <a:r>
              <a:rPr lang="en-GB" sz="6000" dirty="0">
                <a:solidFill>
                  <a:srgbClr val="000000"/>
                </a:solidFill>
                <a:effectLst/>
                <a:latin typeface="FUCXED CAPS" pitchFamily="2" charset="77"/>
              </a:rPr>
              <a:t>Fashion fossil fuel Facts</a:t>
            </a:r>
            <a:endParaRPr lang="en-NL" sz="6000" dirty="0">
              <a:latin typeface="FUCXED CAPS" pitchFamily="2" charset="77"/>
            </a:endParaRPr>
          </a:p>
        </p:txBody>
      </p:sp>
      <p:sp>
        <p:nvSpPr>
          <p:cNvPr id="2" name="TextBox 1">
            <a:extLst>
              <a:ext uri="{FF2B5EF4-FFF2-40B4-BE49-F238E27FC236}">
                <a16:creationId xmlns:a16="http://schemas.microsoft.com/office/drawing/2014/main" id="{85F44EB9-5C36-A26E-4AA0-F6B8CBFFBEC5}"/>
              </a:ext>
            </a:extLst>
          </p:cNvPr>
          <p:cNvSpPr txBox="1"/>
          <p:nvPr/>
        </p:nvSpPr>
        <p:spPr>
          <a:xfrm>
            <a:off x="1075415" y="1801037"/>
            <a:ext cx="6406786" cy="1815882"/>
          </a:xfrm>
          <a:prstGeom prst="rect">
            <a:avLst/>
          </a:prstGeom>
          <a:noFill/>
        </p:spPr>
        <p:txBody>
          <a:bodyPr wrap="square" rtlCol="0">
            <a:spAutoFit/>
          </a:bodyPr>
          <a:lstStyle/>
          <a:p>
            <a:pPr marL="285750" indent="-285750">
              <a:buFont typeface="Wingdings" pitchFamily="2" charset="2"/>
              <a:buChar char="Ø"/>
            </a:pPr>
            <a:r>
              <a:rPr lang="en-GB" sz="1600" dirty="0">
                <a:effectLst/>
                <a:latin typeface="Crimson Text" panose="02000503000000000000" pitchFamily="2" charset="77"/>
              </a:rPr>
              <a:t>39,5 – 44,5 billion euros in fossil fuel subsidies</a:t>
            </a:r>
            <a:endParaRPr lang="en-GB" sz="1600" dirty="0">
              <a:latin typeface="Crimson Text" panose="02000503000000000000" pitchFamily="2" charset="77"/>
            </a:endParaRPr>
          </a:p>
          <a:p>
            <a:pPr marL="285750" indent="-285750">
              <a:buFont typeface="Wingdings" pitchFamily="2" charset="2"/>
              <a:buChar char="Ø"/>
            </a:pPr>
            <a:r>
              <a:rPr lang="en-GB" sz="1600" dirty="0">
                <a:effectLst/>
                <a:latin typeface="Crimson Text" panose="02000503000000000000" pitchFamily="2" charset="77"/>
              </a:rPr>
              <a:t>Synthetic materials like rayon, nylon, and polyester make up nearly 64% of all apparel and are made from fossil fuels, such as oil and gas (1)</a:t>
            </a:r>
          </a:p>
          <a:p>
            <a:pPr marL="285750" indent="-285750">
              <a:buFont typeface="Wingdings" pitchFamily="2" charset="2"/>
              <a:buChar char="Ø"/>
            </a:pPr>
            <a:r>
              <a:rPr lang="en-GB" sz="1600" dirty="0">
                <a:latin typeface="Crimson Text" panose="02000503000000000000" pitchFamily="2" charset="77"/>
              </a:rPr>
              <a:t>C&amp;A, the biggest Dutch fashion company, has 26% of its garments based on synthetics only (we don’t know how many blends they have, nor their vision on finishings) (2)</a:t>
            </a:r>
          </a:p>
          <a:p>
            <a:pPr marL="285750" indent="-285750">
              <a:buFont typeface="Wingdings" pitchFamily="2" charset="2"/>
              <a:buChar char="Ø"/>
            </a:pPr>
            <a:r>
              <a:rPr lang="en-GB" sz="1600" dirty="0">
                <a:latin typeface="Crimson Text" panose="02000503000000000000" pitchFamily="2" charset="77"/>
              </a:rPr>
              <a:t>G-Star Raw uses 15% of synthetic materials (2)</a:t>
            </a:r>
          </a:p>
        </p:txBody>
      </p:sp>
      <p:sp>
        <p:nvSpPr>
          <p:cNvPr id="8" name="TextBox 7">
            <a:extLst>
              <a:ext uri="{FF2B5EF4-FFF2-40B4-BE49-F238E27FC236}">
                <a16:creationId xmlns:a16="http://schemas.microsoft.com/office/drawing/2014/main" id="{94C8D2A7-0E07-64B4-8191-1ED9E9D693FE}"/>
              </a:ext>
            </a:extLst>
          </p:cNvPr>
          <p:cNvSpPr txBox="1"/>
          <p:nvPr/>
        </p:nvSpPr>
        <p:spPr>
          <a:xfrm>
            <a:off x="111962" y="6310758"/>
            <a:ext cx="11968076" cy="261610"/>
          </a:xfrm>
          <a:prstGeom prst="rect">
            <a:avLst/>
          </a:prstGeom>
          <a:noFill/>
        </p:spPr>
        <p:txBody>
          <a:bodyPr wrap="square">
            <a:spAutoFit/>
          </a:bodyPr>
          <a:lstStyle/>
          <a:p>
            <a:pPr fontAlgn="base"/>
            <a:r>
              <a:rPr lang="en-GB" sz="1100" strike="noStrike" dirty="0">
                <a:solidFill>
                  <a:schemeClr val="bg1"/>
                </a:solidFill>
                <a:effectLst/>
                <a:latin typeface="Crimson Text" panose="02000503000000000000" pitchFamily="2" charset="77"/>
                <a:hlinkClick r:id="rId5">
                  <a:extLst>
                    <a:ext uri="{A12FA001-AC4F-418D-AE19-62706E023703}">
                      <ahyp:hlinkClr xmlns:ahyp="http://schemas.microsoft.com/office/drawing/2018/hyperlinkcolor" val="tx"/>
                    </a:ext>
                  </a:extLst>
                </a:hlinkClick>
              </a:rPr>
              <a:t>(1) </a:t>
            </a:r>
            <a:r>
              <a:rPr lang="en-GB" sz="1100" strike="noStrike" dirty="0">
                <a:solidFill>
                  <a:schemeClr val="bg1"/>
                </a:solidFill>
                <a:effectLst/>
                <a:latin typeface="Crimson Text" panose="02000503000000000000" pitchFamily="2" charset="77"/>
                <a:hlinkClick r:id="rId6">
                  <a:extLst>
                    <a:ext uri="{A12FA001-AC4F-418D-AE19-62706E023703}">
                      <ahyp:hlinkClr xmlns:ahyp="http://schemas.microsoft.com/office/drawing/2018/hyperlinkcolor" val="tx"/>
                    </a:ext>
                  </a:extLst>
                </a:hlinkClick>
              </a:rPr>
              <a:t>https://quantis.com/wp-content/uploads/2019/11/measuringfashion_</a:t>
            </a:r>
            <a:r>
              <a:rPr lang="en-GB" sz="1100" u="sng" strike="noStrike" dirty="0">
                <a:solidFill>
                  <a:schemeClr val="bg1"/>
                </a:solidFill>
                <a:effectLst/>
                <a:latin typeface="Crimson Text" panose="02000503000000000000" pitchFamily="2" charset="77"/>
                <a:hlinkClick r:id="rId6">
                  <a:extLst>
                    <a:ext uri="{A12FA001-AC4F-418D-AE19-62706E023703}">
                      <ahyp:hlinkClr xmlns:ahyp="http://schemas.microsoft.com/office/drawing/2018/hyperlinkcolor" val="tx"/>
                    </a:ext>
                  </a:extLst>
                </a:hlinkClick>
              </a:rPr>
              <a:t>globalimpactstudy_quantis</a:t>
            </a:r>
            <a:r>
              <a:rPr lang="en-GB" sz="1100" strike="noStrike" dirty="0">
                <a:solidFill>
                  <a:schemeClr val="bg1"/>
                </a:solidFill>
                <a:effectLst/>
                <a:latin typeface="Crimson Text" panose="02000503000000000000" pitchFamily="2" charset="77"/>
                <a:hlinkClick r:id="rId6">
                  <a:extLst>
                    <a:ext uri="{A12FA001-AC4F-418D-AE19-62706E023703}">
                      <ahyp:hlinkClr xmlns:ahyp="http://schemas.microsoft.com/office/drawing/2018/hyperlinkcolor" val="tx"/>
                    </a:ext>
                  </a:extLst>
                </a:hlinkClick>
              </a:rPr>
              <a:t>_2018.pdf</a:t>
            </a:r>
            <a:r>
              <a:rPr lang="en-GB" sz="1100" strike="noStrike" dirty="0">
                <a:solidFill>
                  <a:schemeClr val="bg1"/>
                </a:solidFill>
                <a:effectLst/>
                <a:latin typeface="Crimson Text" panose="02000503000000000000" pitchFamily="2" charset="77"/>
              </a:rPr>
              <a:t>; (2)</a:t>
            </a:r>
            <a:r>
              <a:rPr lang="en-GB" sz="1100" dirty="0">
                <a:solidFill>
                  <a:schemeClr val="bg1"/>
                </a:solidFill>
                <a:latin typeface="Crimson Text" panose="02000503000000000000" pitchFamily="2" charset="77"/>
              </a:rPr>
              <a:t> </a:t>
            </a:r>
            <a:r>
              <a:rPr lang="en-GB" sz="1100" strike="noStrike" dirty="0">
                <a:solidFill>
                  <a:schemeClr val="bg1"/>
                </a:solidFill>
                <a:effectLst/>
                <a:latin typeface="Crimson Text" panose="02000503000000000000" pitchFamily="2" charset="77"/>
                <a:hlinkClick r:id="rId7">
                  <a:extLst>
                    <a:ext uri="{A12FA001-AC4F-418D-AE19-62706E023703}">
                      <ahyp:hlinkClr xmlns:ahyp="http://schemas.microsoft.com/office/drawing/2018/hyperlinkcolor" val="tx"/>
                    </a:ext>
                  </a:extLst>
                </a:hlinkClick>
              </a:rPr>
              <a:t>http://changingmarkets.org/wp-content/uploads/2021/07/SyntheticsAnonymous_FinalWeb.pdf</a:t>
            </a:r>
            <a:r>
              <a:rPr lang="en-GB" sz="1100" strike="noStrike" dirty="0">
                <a:solidFill>
                  <a:schemeClr val="bg1"/>
                </a:solidFill>
                <a:effectLst/>
                <a:latin typeface="Crimson Text" panose="02000503000000000000" pitchFamily="2" charset="77"/>
              </a:rPr>
              <a:t> </a:t>
            </a:r>
            <a:endParaRPr lang="en-GB" sz="1600" dirty="0">
              <a:solidFill>
                <a:schemeClr val="bg1"/>
              </a:solidFill>
              <a:effectLst/>
              <a:latin typeface="Crimson Text" panose="02000503000000000000" pitchFamily="2" charset="77"/>
            </a:endParaRPr>
          </a:p>
        </p:txBody>
      </p:sp>
      <p:sp>
        <p:nvSpPr>
          <p:cNvPr id="9" name="TextBox 8">
            <a:extLst>
              <a:ext uri="{FF2B5EF4-FFF2-40B4-BE49-F238E27FC236}">
                <a16:creationId xmlns:a16="http://schemas.microsoft.com/office/drawing/2014/main" id="{D09FC2C2-9118-5003-7500-4689827DF241}"/>
              </a:ext>
            </a:extLst>
          </p:cNvPr>
          <p:cNvSpPr txBox="1"/>
          <p:nvPr/>
        </p:nvSpPr>
        <p:spPr>
          <a:xfrm>
            <a:off x="11222420" y="-20905"/>
            <a:ext cx="969580" cy="584775"/>
          </a:xfrm>
          <a:prstGeom prst="rect">
            <a:avLst/>
          </a:prstGeom>
          <a:noFill/>
        </p:spPr>
        <p:txBody>
          <a:bodyPr wrap="square" rtlCol="0">
            <a:spAutoFit/>
          </a:bodyPr>
          <a:lstStyle/>
          <a:p>
            <a:r>
              <a:rPr lang="en-GB" sz="3200" dirty="0">
                <a:solidFill>
                  <a:srgbClr val="000000"/>
                </a:solidFill>
                <a:effectLst/>
                <a:latin typeface="FUCXED CAPS" pitchFamily="2" charset="77"/>
              </a:rPr>
              <a:t>Why</a:t>
            </a:r>
            <a:endParaRPr lang="en-NL" sz="3200" dirty="0">
              <a:latin typeface="FUCXED CAPS" pitchFamily="2" charset="77"/>
            </a:endParaRPr>
          </a:p>
        </p:txBody>
      </p:sp>
      <p:sp>
        <p:nvSpPr>
          <p:cNvPr id="12" name="TextBox 11">
            <a:extLst>
              <a:ext uri="{FF2B5EF4-FFF2-40B4-BE49-F238E27FC236}">
                <a16:creationId xmlns:a16="http://schemas.microsoft.com/office/drawing/2014/main" id="{8D38E78F-74DC-C23B-D8FB-77F11B7BC716}"/>
              </a:ext>
            </a:extLst>
          </p:cNvPr>
          <p:cNvSpPr txBox="1"/>
          <p:nvPr/>
        </p:nvSpPr>
        <p:spPr>
          <a:xfrm>
            <a:off x="990600" y="3897316"/>
            <a:ext cx="10546145" cy="1015663"/>
          </a:xfrm>
          <a:prstGeom prst="rect">
            <a:avLst/>
          </a:prstGeom>
          <a:noFill/>
        </p:spPr>
        <p:txBody>
          <a:bodyPr wrap="square" rtlCol="0">
            <a:spAutoFit/>
          </a:bodyPr>
          <a:lstStyle/>
          <a:p>
            <a:r>
              <a:rPr lang="en-GB" sz="6000" dirty="0">
                <a:solidFill>
                  <a:srgbClr val="000000"/>
                </a:solidFill>
                <a:effectLst/>
                <a:latin typeface="FUCXED CAPS" pitchFamily="2" charset="77"/>
              </a:rPr>
              <a:t>Extinction rebellion</a:t>
            </a:r>
          </a:p>
        </p:txBody>
      </p:sp>
      <p:sp>
        <p:nvSpPr>
          <p:cNvPr id="14" name="TextBox 13">
            <a:extLst>
              <a:ext uri="{FF2B5EF4-FFF2-40B4-BE49-F238E27FC236}">
                <a16:creationId xmlns:a16="http://schemas.microsoft.com/office/drawing/2014/main" id="{FBF14478-3061-1472-15E2-C8D0662F5E82}"/>
              </a:ext>
            </a:extLst>
          </p:cNvPr>
          <p:cNvSpPr txBox="1"/>
          <p:nvPr/>
        </p:nvSpPr>
        <p:spPr>
          <a:xfrm>
            <a:off x="1154243" y="4619289"/>
            <a:ext cx="6216650" cy="1477328"/>
          </a:xfrm>
          <a:prstGeom prst="rect">
            <a:avLst/>
          </a:prstGeom>
          <a:noFill/>
        </p:spPr>
        <p:txBody>
          <a:bodyPr wrap="square">
            <a:spAutoFit/>
          </a:bodyPr>
          <a:lstStyle/>
          <a:p>
            <a:endParaRPr lang="en-GB" sz="1800" dirty="0">
              <a:solidFill>
                <a:srgbClr val="000000"/>
              </a:solidFill>
              <a:effectLst/>
              <a:latin typeface="Crimson Text" panose="02000503000000000000" pitchFamily="2" charset="77"/>
            </a:endParaRPr>
          </a:p>
          <a:p>
            <a:r>
              <a:rPr lang="en-GB" sz="1800" dirty="0">
                <a:solidFill>
                  <a:srgbClr val="000000"/>
                </a:solidFill>
                <a:effectLst/>
                <a:latin typeface="Crimson Text" panose="02000503000000000000" pitchFamily="2" charset="77"/>
              </a:rPr>
              <a:t>Climate justice for all</a:t>
            </a:r>
          </a:p>
          <a:p>
            <a:pPr marL="285750" indent="-285750">
              <a:buFont typeface="Wingdings" pitchFamily="2" charset="2"/>
              <a:buChar char="Ø"/>
            </a:pPr>
            <a:r>
              <a:rPr lang="en-GB" sz="1800" dirty="0">
                <a:solidFill>
                  <a:srgbClr val="000000"/>
                </a:solidFill>
                <a:effectLst/>
                <a:latin typeface="Crimson Text" panose="02000503000000000000" pitchFamily="2" charset="77"/>
              </a:rPr>
              <a:t>Tell the truth</a:t>
            </a:r>
          </a:p>
          <a:p>
            <a:pPr marL="285750" indent="-285750">
              <a:buFont typeface="Wingdings" pitchFamily="2" charset="2"/>
              <a:buChar char="Ø"/>
            </a:pPr>
            <a:r>
              <a:rPr lang="en-GB" sz="1800" dirty="0">
                <a:solidFill>
                  <a:srgbClr val="000000"/>
                </a:solidFill>
                <a:latin typeface="Crimson Text" panose="02000503000000000000" pitchFamily="2" charset="77"/>
              </a:rPr>
              <a:t>Act</a:t>
            </a:r>
            <a:r>
              <a:rPr lang="en-NL" sz="1800" dirty="0">
                <a:solidFill>
                  <a:srgbClr val="000000"/>
                </a:solidFill>
                <a:latin typeface="Crimson Text" panose="02000503000000000000" pitchFamily="2" charset="77"/>
              </a:rPr>
              <a:t> now</a:t>
            </a:r>
          </a:p>
          <a:p>
            <a:pPr marL="285750" indent="-285750">
              <a:buFont typeface="Wingdings" pitchFamily="2" charset="2"/>
              <a:buChar char="Ø"/>
            </a:pPr>
            <a:r>
              <a:rPr lang="en-US" sz="1800" dirty="0">
                <a:solidFill>
                  <a:srgbClr val="000000"/>
                </a:solidFill>
                <a:latin typeface="Crimson Text" panose="02000503000000000000" pitchFamily="2" charset="77"/>
              </a:rPr>
              <a:t>Decide together</a:t>
            </a:r>
            <a:endParaRPr lang="en-GB" sz="1800" dirty="0">
              <a:solidFill>
                <a:srgbClr val="000000"/>
              </a:solidFill>
              <a:latin typeface="Crimson Text" panose="02000503000000000000" pitchFamily="2" charset="77"/>
            </a:endParaRPr>
          </a:p>
        </p:txBody>
      </p:sp>
    </p:spTree>
    <p:extLst>
      <p:ext uri="{BB962C8B-B14F-4D97-AF65-F5344CB8AC3E}">
        <p14:creationId xmlns:p14="http://schemas.microsoft.com/office/powerpoint/2010/main" val="3533492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4BA6D21C-511E-0EDD-B343-3B5BB575734F}"/>
              </a:ext>
            </a:extLst>
          </p:cNvPr>
          <p:cNvPicPr>
            <a:picLocks noChangeAspect="1"/>
          </p:cNvPicPr>
          <p:nvPr/>
        </p:nvPicPr>
        <p:blipFill>
          <a:blip r:embed="rId2"/>
          <a:stretch/>
        </p:blipFill>
        <p:spPr bwMode="auto">
          <a:xfrm>
            <a:off x="0" y="-41801"/>
            <a:ext cx="12191998" cy="6899801"/>
          </a:xfrm>
          <a:prstGeom prst="rect">
            <a:avLst/>
          </a:prstGeom>
        </p:spPr>
      </p:pic>
      <p:sp>
        <p:nvSpPr>
          <p:cNvPr id="13" name="TextBox 12">
            <a:extLst>
              <a:ext uri="{FF2B5EF4-FFF2-40B4-BE49-F238E27FC236}">
                <a16:creationId xmlns:a16="http://schemas.microsoft.com/office/drawing/2014/main" id="{7ED64873-C789-9533-47F6-937105BB2E29}"/>
              </a:ext>
            </a:extLst>
          </p:cNvPr>
          <p:cNvSpPr txBox="1"/>
          <p:nvPr/>
        </p:nvSpPr>
        <p:spPr>
          <a:xfrm>
            <a:off x="11222420" y="-20905"/>
            <a:ext cx="969580" cy="584775"/>
          </a:xfrm>
          <a:prstGeom prst="rect">
            <a:avLst/>
          </a:prstGeom>
          <a:noFill/>
        </p:spPr>
        <p:txBody>
          <a:bodyPr wrap="square" rtlCol="0">
            <a:spAutoFit/>
          </a:bodyPr>
          <a:lstStyle/>
          <a:p>
            <a:r>
              <a:rPr lang="en-GB" sz="3200" dirty="0">
                <a:solidFill>
                  <a:srgbClr val="000000"/>
                </a:solidFill>
                <a:effectLst/>
                <a:latin typeface="FUCXED CAPS" pitchFamily="2" charset="77"/>
              </a:rPr>
              <a:t>Why</a:t>
            </a:r>
            <a:endParaRPr lang="en-NL" sz="3200" dirty="0">
              <a:latin typeface="FUCXED CAPS" pitchFamily="2" charset="77"/>
            </a:endParaRPr>
          </a:p>
        </p:txBody>
      </p:sp>
      <p:pic>
        <p:nvPicPr>
          <p:cNvPr id="2" name="Picture 1" descr="A group of people wearing red clothing&#10;&#10;Description automatically generated">
            <a:extLst>
              <a:ext uri="{FF2B5EF4-FFF2-40B4-BE49-F238E27FC236}">
                <a16:creationId xmlns:a16="http://schemas.microsoft.com/office/drawing/2014/main" id="{FF1E3143-B7F5-8D9F-5320-EEF162FD3112}"/>
              </a:ext>
            </a:extLst>
          </p:cNvPr>
          <p:cNvPicPr>
            <a:picLocks noChangeAspect="1"/>
          </p:cNvPicPr>
          <p:nvPr/>
        </p:nvPicPr>
        <p:blipFill>
          <a:blip r:embed="rId3"/>
          <a:stretch>
            <a:fillRect/>
          </a:stretch>
        </p:blipFill>
        <p:spPr>
          <a:xfrm>
            <a:off x="7785237" y="1871069"/>
            <a:ext cx="3100637" cy="2067092"/>
          </a:xfrm>
          <a:prstGeom prst="rect">
            <a:avLst/>
          </a:prstGeom>
          <a:ln>
            <a:solidFill>
              <a:schemeClr val="bg1"/>
            </a:solidFill>
          </a:ln>
        </p:spPr>
      </p:pic>
      <p:pic>
        <p:nvPicPr>
          <p:cNvPr id="3" name="Picture 2" descr="Two women wearing face masks holding hands in front of a building&#10;&#10;Description automatically generated">
            <a:extLst>
              <a:ext uri="{FF2B5EF4-FFF2-40B4-BE49-F238E27FC236}">
                <a16:creationId xmlns:a16="http://schemas.microsoft.com/office/drawing/2014/main" id="{04CA3A03-C8E0-BFD3-5C6B-C7A2B4716DE7}"/>
              </a:ext>
            </a:extLst>
          </p:cNvPr>
          <p:cNvPicPr>
            <a:picLocks noChangeAspect="1"/>
          </p:cNvPicPr>
          <p:nvPr/>
        </p:nvPicPr>
        <p:blipFill>
          <a:blip r:embed="rId4"/>
          <a:stretch>
            <a:fillRect/>
          </a:stretch>
        </p:blipFill>
        <p:spPr>
          <a:xfrm>
            <a:off x="4806213" y="1871069"/>
            <a:ext cx="2579571" cy="2071718"/>
          </a:xfrm>
          <a:prstGeom prst="rect">
            <a:avLst/>
          </a:prstGeom>
          <a:ln>
            <a:solidFill>
              <a:schemeClr val="bg1"/>
            </a:solidFill>
          </a:ln>
        </p:spPr>
      </p:pic>
      <p:pic>
        <p:nvPicPr>
          <p:cNvPr id="4" name="Picture 3" descr="A group of people walking down a runway with a sign&#10;&#10;Description automatically generated">
            <a:extLst>
              <a:ext uri="{FF2B5EF4-FFF2-40B4-BE49-F238E27FC236}">
                <a16:creationId xmlns:a16="http://schemas.microsoft.com/office/drawing/2014/main" id="{C8BDCE65-3077-643E-2D08-9E23E3AAC696}"/>
              </a:ext>
            </a:extLst>
          </p:cNvPr>
          <p:cNvPicPr>
            <a:picLocks noChangeAspect="1"/>
          </p:cNvPicPr>
          <p:nvPr/>
        </p:nvPicPr>
        <p:blipFill>
          <a:blip r:embed="rId5"/>
          <a:stretch>
            <a:fillRect/>
          </a:stretch>
        </p:blipFill>
        <p:spPr>
          <a:xfrm>
            <a:off x="1103985" y="1873175"/>
            <a:ext cx="3100637" cy="2068124"/>
          </a:xfrm>
          <a:prstGeom prst="rect">
            <a:avLst/>
          </a:prstGeom>
          <a:ln>
            <a:solidFill>
              <a:schemeClr val="bg1"/>
            </a:solidFill>
          </a:ln>
        </p:spPr>
      </p:pic>
      <p:sp>
        <p:nvSpPr>
          <p:cNvPr id="5" name="TextBox 4">
            <a:extLst>
              <a:ext uri="{FF2B5EF4-FFF2-40B4-BE49-F238E27FC236}">
                <a16:creationId xmlns:a16="http://schemas.microsoft.com/office/drawing/2014/main" id="{3DC2B43C-F6A2-98A2-3C73-77C81B6EE017}"/>
              </a:ext>
            </a:extLst>
          </p:cNvPr>
          <p:cNvSpPr txBox="1"/>
          <p:nvPr/>
        </p:nvSpPr>
        <p:spPr>
          <a:xfrm>
            <a:off x="969579" y="683938"/>
            <a:ext cx="10546145" cy="1015663"/>
          </a:xfrm>
          <a:prstGeom prst="rect">
            <a:avLst/>
          </a:prstGeom>
          <a:noFill/>
        </p:spPr>
        <p:txBody>
          <a:bodyPr wrap="square" rtlCol="0">
            <a:spAutoFit/>
          </a:bodyPr>
          <a:lstStyle/>
          <a:p>
            <a:r>
              <a:rPr lang="en-GB" sz="6000" dirty="0">
                <a:solidFill>
                  <a:srgbClr val="000000"/>
                </a:solidFill>
                <a:effectLst/>
                <a:latin typeface="FUCXED CAPS" pitchFamily="2" charset="77"/>
              </a:rPr>
              <a:t>Room for Artivism</a:t>
            </a:r>
          </a:p>
        </p:txBody>
      </p:sp>
      <p:pic>
        <p:nvPicPr>
          <p:cNvPr id="6" name="Picture 5" descr="A group of people wearing masks holding signs&#10;&#10;Description automatically generated">
            <a:extLst>
              <a:ext uri="{FF2B5EF4-FFF2-40B4-BE49-F238E27FC236}">
                <a16:creationId xmlns:a16="http://schemas.microsoft.com/office/drawing/2014/main" id="{999EE27C-0A28-27FB-C8E4-709D4B4AA7AF}"/>
              </a:ext>
            </a:extLst>
          </p:cNvPr>
          <p:cNvPicPr>
            <a:picLocks noChangeAspect="1"/>
          </p:cNvPicPr>
          <p:nvPr/>
        </p:nvPicPr>
        <p:blipFill>
          <a:blip r:embed="rId6"/>
          <a:stretch>
            <a:fillRect/>
          </a:stretch>
        </p:blipFill>
        <p:spPr>
          <a:xfrm>
            <a:off x="3927498" y="4336368"/>
            <a:ext cx="3717778" cy="1943764"/>
          </a:xfrm>
          <a:prstGeom prst="rect">
            <a:avLst/>
          </a:prstGeom>
          <a:ln>
            <a:solidFill>
              <a:schemeClr val="bg1"/>
            </a:solidFill>
          </a:ln>
        </p:spPr>
      </p:pic>
      <p:pic>
        <p:nvPicPr>
          <p:cNvPr id="7" name="Picture 6" descr="A group of people playing instruments&#10;&#10;Description automatically generated">
            <a:extLst>
              <a:ext uri="{FF2B5EF4-FFF2-40B4-BE49-F238E27FC236}">
                <a16:creationId xmlns:a16="http://schemas.microsoft.com/office/drawing/2014/main" id="{641415C2-4B19-4827-DB91-F6BCAC0DF0EF}"/>
              </a:ext>
            </a:extLst>
          </p:cNvPr>
          <p:cNvPicPr>
            <a:picLocks noChangeAspect="1"/>
          </p:cNvPicPr>
          <p:nvPr/>
        </p:nvPicPr>
        <p:blipFill>
          <a:blip r:embed="rId7"/>
          <a:stretch>
            <a:fillRect/>
          </a:stretch>
        </p:blipFill>
        <p:spPr>
          <a:xfrm>
            <a:off x="8254211" y="4336368"/>
            <a:ext cx="2891155" cy="1928844"/>
          </a:xfrm>
          <a:prstGeom prst="rect">
            <a:avLst/>
          </a:prstGeom>
          <a:ln>
            <a:solidFill>
              <a:schemeClr val="bg1"/>
            </a:solidFill>
          </a:ln>
        </p:spPr>
      </p:pic>
      <p:pic>
        <p:nvPicPr>
          <p:cNvPr id="8" name="Picture 7" descr="A group of people sitting on the ground next to a pink boat&#10;&#10;Description automatically generated">
            <a:extLst>
              <a:ext uri="{FF2B5EF4-FFF2-40B4-BE49-F238E27FC236}">
                <a16:creationId xmlns:a16="http://schemas.microsoft.com/office/drawing/2014/main" id="{F662170F-AE27-0E26-90BD-65E9D1B09F62}"/>
              </a:ext>
            </a:extLst>
          </p:cNvPr>
          <p:cNvPicPr>
            <a:picLocks noChangeAspect="1"/>
          </p:cNvPicPr>
          <p:nvPr/>
        </p:nvPicPr>
        <p:blipFill>
          <a:blip r:embed="rId8"/>
          <a:stretch>
            <a:fillRect/>
          </a:stretch>
        </p:blipFill>
        <p:spPr>
          <a:xfrm>
            <a:off x="732393" y="4351288"/>
            <a:ext cx="2637960" cy="1978470"/>
          </a:xfrm>
          <a:prstGeom prst="rect">
            <a:avLst/>
          </a:prstGeom>
          <a:ln>
            <a:solidFill>
              <a:schemeClr val="bg1"/>
            </a:solidFill>
          </a:ln>
        </p:spPr>
      </p:pic>
    </p:spTree>
    <p:extLst>
      <p:ext uri="{BB962C8B-B14F-4D97-AF65-F5344CB8AC3E}">
        <p14:creationId xmlns:p14="http://schemas.microsoft.com/office/powerpoint/2010/main" val="2997003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0F0AF9-C2AF-CC04-B3E7-771680BD8BAA}"/>
              </a:ext>
            </a:extLst>
          </p:cNvPr>
          <p:cNvPicPr>
            <a:picLocks noChangeAspect="1"/>
          </p:cNvPicPr>
          <p:nvPr/>
        </p:nvPicPr>
        <p:blipFill>
          <a:blip r:embed="rId2"/>
          <a:stretch/>
        </p:blipFill>
        <p:spPr bwMode="auto">
          <a:xfrm>
            <a:off x="0" y="27683"/>
            <a:ext cx="12193039" cy="6847673"/>
          </a:xfrm>
          <a:prstGeom prst="rect">
            <a:avLst/>
          </a:prstGeom>
        </p:spPr>
      </p:pic>
      <p:sp>
        <p:nvSpPr>
          <p:cNvPr id="2" name="TextBox 1">
            <a:extLst>
              <a:ext uri="{FF2B5EF4-FFF2-40B4-BE49-F238E27FC236}">
                <a16:creationId xmlns:a16="http://schemas.microsoft.com/office/drawing/2014/main" id="{A8B83DFC-5BC9-724C-FAA7-2F8576B94688}"/>
              </a:ext>
            </a:extLst>
          </p:cNvPr>
          <p:cNvSpPr txBox="1"/>
          <p:nvPr/>
        </p:nvSpPr>
        <p:spPr>
          <a:xfrm>
            <a:off x="969580" y="683938"/>
            <a:ext cx="9715278" cy="1015663"/>
          </a:xfrm>
          <a:prstGeom prst="rect">
            <a:avLst/>
          </a:prstGeom>
          <a:noFill/>
        </p:spPr>
        <p:txBody>
          <a:bodyPr wrap="square" rtlCol="0">
            <a:spAutoFit/>
          </a:bodyPr>
          <a:lstStyle/>
          <a:p>
            <a:r>
              <a:rPr lang="en-GB" sz="6000" dirty="0">
                <a:solidFill>
                  <a:srgbClr val="000000"/>
                </a:solidFill>
                <a:effectLst/>
                <a:latin typeface="FUCXED CAPS" pitchFamily="2" charset="77"/>
              </a:rPr>
              <a:t>Research, study and design</a:t>
            </a:r>
            <a:endParaRPr lang="en-NL" sz="6000" dirty="0">
              <a:latin typeface="FUCXED CAPS" pitchFamily="2" charset="77"/>
            </a:endParaRPr>
          </a:p>
        </p:txBody>
      </p:sp>
      <p:sp>
        <p:nvSpPr>
          <p:cNvPr id="5" name="TextBox 4">
            <a:extLst>
              <a:ext uri="{FF2B5EF4-FFF2-40B4-BE49-F238E27FC236}">
                <a16:creationId xmlns:a16="http://schemas.microsoft.com/office/drawing/2014/main" id="{ACEABDA1-9E47-0078-975A-7D2D80B89E54}"/>
              </a:ext>
            </a:extLst>
          </p:cNvPr>
          <p:cNvSpPr txBox="1"/>
          <p:nvPr/>
        </p:nvSpPr>
        <p:spPr>
          <a:xfrm>
            <a:off x="562197" y="3451520"/>
            <a:ext cx="3857815" cy="646331"/>
          </a:xfrm>
          <a:prstGeom prst="rect">
            <a:avLst/>
          </a:prstGeom>
          <a:noFill/>
        </p:spPr>
        <p:txBody>
          <a:bodyPr wrap="square">
            <a:spAutoFit/>
          </a:bodyPr>
          <a:lstStyle/>
          <a:p>
            <a:pPr algn="ctr"/>
            <a:r>
              <a:rPr lang="en-US" sz="3600" dirty="0">
                <a:solidFill>
                  <a:srgbClr val="000000"/>
                </a:solidFill>
                <a:effectLst/>
                <a:latin typeface="FUCXED CAPS" pitchFamily="2" charset="77"/>
              </a:rPr>
              <a:t>material research</a:t>
            </a:r>
            <a:endParaRPr lang="en-GB" sz="3600" dirty="0">
              <a:solidFill>
                <a:srgbClr val="000000"/>
              </a:solidFill>
              <a:latin typeface="FUCXED CAPS" pitchFamily="2" charset="77"/>
            </a:endParaRPr>
          </a:p>
        </p:txBody>
      </p:sp>
      <p:sp>
        <p:nvSpPr>
          <p:cNvPr id="6" name="TextBox 5">
            <a:extLst>
              <a:ext uri="{FF2B5EF4-FFF2-40B4-BE49-F238E27FC236}">
                <a16:creationId xmlns:a16="http://schemas.microsoft.com/office/drawing/2014/main" id="{FA87215C-7940-5C55-7B75-9961AB94349C}"/>
              </a:ext>
            </a:extLst>
          </p:cNvPr>
          <p:cNvSpPr txBox="1"/>
          <p:nvPr/>
        </p:nvSpPr>
        <p:spPr>
          <a:xfrm>
            <a:off x="1622326" y="5203439"/>
            <a:ext cx="3450432" cy="646331"/>
          </a:xfrm>
          <a:prstGeom prst="rect">
            <a:avLst/>
          </a:prstGeom>
          <a:noFill/>
        </p:spPr>
        <p:txBody>
          <a:bodyPr wrap="square">
            <a:spAutoFit/>
          </a:bodyPr>
          <a:lstStyle/>
          <a:p>
            <a:pPr algn="ctr"/>
            <a:r>
              <a:rPr lang="en-US" sz="3600" dirty="0">
                <a:solidFill>
                  <a:srgbClr val="000000"/>
                </a:solidFill>
                <a:effectLst/>
                <a:latin typeface="FUCXED CAPS" pitchFamily="2" charset="77"/>
              </a:rPr>
              <a:t>Fashion design</a:t>
            </a:r>
            <a:endParaRPr lang="en-GB" sz="3600" dirty="0">
              <a:solidFill>
                <a:srgbClr val="000000"/>
              </a:solidFill>
              <a:latin typeface="FUCXED CAPS" pitchFamily="2" charset="77"/>
            </a:endParaRPr>
          </a:p>
        </p:txBody>
      </p:sp>
      <p:pic>
        <p:nvPicPr>
          <p:cNvPr id="8" name="Graphic 7">
            <a:extLst>
              <a:ext uri="{FF2B5EF4-FFF2-40B4-BE49-F238E27FC236}">
                <a16:creationId xmlns:a16="http://schemas.microsoft.com/office/drawing/2014/main" id="{0C144A71-C9DC-4D00-BBB1-90EC0D0D19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18775" y="2621148"/>
            <a:ext cx="2953407" cy="2953407"/>
          </a:xfrm>
          <a:prstGeom prst="rect">
            <a:avLst/>
          </a:prstGeom>
        </p:spPr>
      </p:pic>
      <p:pic>
        <p:nvPicPr>
          <p:cNvPr id="18" name="Picture 17" descr="A black rectangle with white lines&#10;&#10;Description automatically generated">
            <a:extLst>
              <a:ext uri="{FF2B5EF4-FFF2-40B4-BE49-F238E27FC236}">
                <a16:creationId xmlns:a16="http://schemas.microsoft.com/office/drawing/2014/main" id="{A21B0977-F20A-F3FF-648E-63C8F927228F}"/>
              </a:ext>
            </a:extLst>
          </p:cNvPr>
          <p:cNvPicPr>
            <a:picLocks noChangeAspect="1"/>
          </p:cNvPicPr>
          <p:nvPr/>
        </p:nvPicPr>
        <p:blipFill>
          <a:blip r:embed="rId5"/>
          <a:stretch>
            <a:fillRect/>
          </a:stretch>
        </p:blipFill>
        <p:spPr>
          <a:xfrm rot="20494978">
            <a:off x="4570304" y="2572677"/>
            <a:ext cx="3050348" cy="3050348"/>
          </a:xfrm>
          <a:prstGeom prst="rect">
            <a:avLst/>
          </a:prstGeom>
        </p:spPr>
      </p:pic>
      <p:sp>
        <p:nvSpPr>
          <p:cNvPr id="19" name="TextBox 18">
            <a:extLst>
              <a:ext uri="{FF2B5EF4-FFF2-40B4-BE49-F238E27FC236}">
                <a16:creationId xmlns:a16="http://schemas.microsoft.com/office/drawing/2014/main" id="{D4FDE901-7DD1-5667-C8E3-278909046851}"/>
              </a:ext>
            </a:extLst>
          </p:cNvPr>
          <p:cNvSpPr txBox="1"/>
          <p:nvPr/>
        </p:nvSpPr>
        <p:spPr>
          <a:xfrm>
            <a:off x="11092721" y="-20905"/>
            <a:ext cx="1099279" cy="584775"/>
          </a:xfrm>
          <a:prstGeom prst="rect">
            <a:avLst/>
          </a:prstGeom>
          <a:noFill/>
        </p:spPr>
        <p:txBody>
          <a:bodyPr wrap="square" rtlCol="0">
            <a:spAutoFit/>
          </a:bodyPr>
          <a:lstStyle/>
          <a:p>
            <a:r>
              <a:rPr lang="en-GB" sz="3200" dirty="0">
                <a:solidFill>
                  <a:srgbClr val="000000"/>
                </a:solidFill>
                <a:effectLst/>
                <a:latin typeface="FUCXED CAPS" pitchFamily="2" charset="77"/>
              </a:rPr>
              <a:t>How</a:t>
            </a:r>
            <a:endParaRPr lang="en-NL" sz="3200" dirty="0">
              <a:latin typeface="FUCXED CAPS" pitchFamily="2" charset="77"/>
            </a:endParaRPr>
          </a:p>
        </p:txBody>
      </p:sp>
      <p:sp>
        <p:nvSpPr>
          <p:cNvPr id="20" name="TextBox 19">
            <a:extLst>
              <a:ext uri="{FF2B5EF4-FFF2-40B4-BE49-F238E27FC236}">
                <a16:creationId xmlns:a16="http://schemas.microsoft.com/office/drawing/2014/main" id="{0ED26D9D-3B7A-600F-D1A3-730F7B0594E9}"/>
              </a:ext>
            </a:extLst>
          </p:cNvPr>
          <p:cNvSpPr txBox="1"/>
          <p:nvPr/>
        </p:nvSpPr>
        <p:spPr>
          <a:xfrm>
            <a:off x="8029832" y="3935457"/>
            <a:ext cx="3700366" cy="1200329"/>
          </a:xfrm>
          <a:prstGeom prst="rect">
            <a:avLst/>
          </a:prstGeom>
          <a:noFill/>
        </p:spPr>
        <p:txBody>
          <a:bodyPr wrap="square">
            <a:spAutoFit/>
          </a:bodyPr>
          <a:lstStyle/>
          <a:p>
            <a:pPr algn="ctr"/>
            <a:r>
              <a:rPr lang="en-US" sz="3600" dirty="0">
                <a:solidFill>
                  <a:srgbClr val="000000"/>
                </a:solidFill>
                <a:effectLst/>
                <a:latin typeface="FUCXED CAPS" pitchFamily="2" charset="77"/>
              </a:rPr>
              <a:t>Archetypical garment Study </a:t>
            </a:r>
            <a:endParaRPr lang="en-GB" sz="3600" dirty="0">
              <a:solidFill>
                <a:srgbClr val="000000"/>
              </a:solidFill>
              <a:latin typeface="FUCXED CAPS" pitchFamily="2" charset="77"/>
            </a:endParaRPr>
          </a:p>
        </p:txBody>
      </p:sp>
      <p:sp>
        <p:nvSpPr>
          <p:cNvPr id="21" name="TextBox 20">
            <a:extLst>
              <a:ext uri="{FF2B5EF4-FFF2-40B4-BE49-F238E27FC236}">
                <a16:creationId xmlns:a16="http://schemas.microsoft.com/office/drawing/2014/main" id="{BFC21F70-DCA9-D528-F1A1-82C0D21BB0F0}"/>
              </a:ext>
            </a:extLst>
          </p:cNvPr>
          <p:cNvSpPr txBox="1"/>
          <p:nvPr/>
        </p:nvSpPr>
        <p:spPr>
          <a:xfrm>
            <a:off x="7125908" y="2276213"/>
            <a:ext cx="3700366" cy="646331"/>
          </a:xfrm>
          <a:prstGeom prst="rect">
            <a:avLst/>
          </a:prstGeom>
          <a:noFill/>
        </p:spPr>
        <p:txBody>
          <a:bodyPr wrap="square">
            <a:spAutoFit/>
          </a:bodyPr>
          <a:lstStyle/>
          <a:p>
            <a:pPr algn="ctr"/>
            <a:r>
              <a:rPr lang="en-US" sz="3600" dirty="0">
                <a:solidFill>
                  <a:srgbClr val="000000"/>
                </a:solidFill>
                <a:latin typeface="FUCXED CAPS" pitchFamily="2" charset="77"/>
              </a:rPr>
              <a:t>Rebel interviews</a:t>
            </a:r>
            <a:endParaRPr lang="en-GB" sz="3600" dirty="0">
              <a:solidFill>
                <a:srgbClr val="000000"/>
              </a:solidFill>
              <a:latin typeface="FUCXED CAPS" pitchFamily="2" charset="77"/>
            </a:endParaRPr>
          </a:p>
        </p:txBody>
      </p:sp>
      <p:sp>
        <p:nvSpPr>
          <p:cNvPr id="22" name="TextBox 21">
            <a:extLst>
              <a:ext uri="{FF2B5EF4-FFF2-40B4-BE49-F238E27FC236}">
                <a16:creationId xmlns:a16="http://schemas.microsoft.com/office/drawing/2014/main" id="{D4BD7C47-9F7C-A6E8-9897-3C448DEBBFFC}"/>
              </a:ext>
            </a:extLst>
          </p:cNvPr>
          <p:cNvSpPr txBox="1"/>
          <p:nvPr/>
        </p:nvSpPr>
        <p:spPr>
          <a:xfrm>
            <a:off x="283780" y="1987258"/>
            <a:ext cx="5811698" cy="646331"/>
          </a:xfrm>
          <a:prstGeom prst="rect">
            <a:avLst/>
          </a:prstGeom>
          <a:noFill/>
        </p:spPr>
        <p:txBody>
          <a:bodyPr wrap="square">
            <a:spAutoFit/>
          </a:bodyPr>
          <a:lstStyle/>
          <a:p>
            <a:pPr algn="ctr"/>
            <a:r>
              <a:rPr lang="en-US" sz="3600" dirty="0">
                <a:solidFill>
                  <a:srgbClr val="000000"/>
                </a:solidFill>
                <a:latin typeface="FUCXED CAPS" pitchFamily="2" charset="77"/>
              </a:rPr>
              <a:t>Attending the blockades</a:t>
            </a:r>
            <a:endParaRPr lang="en-GB" sz="3600" dirty="0">
              <a:solidFill>
                <a:srgbClr val="000000"/>
              </a:solidFill>
              <a:latin typeface="FUCXED CAPS" pitchFamily="2" charset="77"/>
            </a:endParaRPr>
          </a:p>
        </p:txBody>
      </p:sp>
      <p:sp>
        <p:nvSpPr>
          <p:cNvPr id="23" name="TextBox 22">
            <a:extLst>
              <a:ext uri="{FF2B5EF4-FFF2-40B4-BE49-F238E27FC236}">
                <a16:creationId xmlns:a16="http://schemas.microsoft.com/office/drawing/2014/main" id="{7FC922CA-9922-A3A9-921F-4ACECA36640E}"/>
              </a:ext>
            </a:extLst>
          </p:cNvPr>
          <p:cNvSpPr txBox="1"/>
          <p:nvPr/>
        </p:nvSpPr>
        <p:spPr>
          <a:xfrm>
            <a:off x="6532793" y="5623143"/>
            <a:ext cx="4886595" cy="646331"/>
          </a:xfrm>
          <a:prstGeom prst="rect">
            <a:avLst/>
          </a:prstGeom>
          <a:noFill/>
        </p:spPr>
        <p:txBody>
          <a:bodyPr wrap="square">
            <a:spAutoFit/>
          </a:bodyPr>
          <a:lstStyle/>
          <a:p>
            <a:pPr algn="ctr"/>
            <a:r>
              <a:rPr lang="en-US" sz="3600" dirty="0">
                <a:solidFill>
                  <a:srgbClr val="000000"/>
                </a:solidFill>
                <a:effectLst/>
                <a:latin typeface="FUCXED CAPS" pitchFamily="2" charset="77"/>
              </a:rPr>
              <a:t>Digitize materials</a:t>
            </a:r>
            <a:endParaRPr lang="en-GB" sz="3600" dirty="0">
              <a:solidFill>
                <a:srgbClr val="000000"/>
              </a:solidFill>
              <a:latin typeface="FUCXED CAPS" pitchFamily="2" charset="77"/>
            </a:endParaRPr>
          </a:p>
        </p:txBody>
      </p:sp>
      <p:sp>
        <p:nvSpPr>
          <p:cNvPr id="3" name="TextBox 2">
            <a:extLst>
              <a:ext uri="{FF2B5EF4-FFF2-40B4-BE49-F238E27FC236}">
                <a16:creationId xmlns:a16="http://schemas.microsoft.com/office/drawing/2014/main" id="{2A912CDF-128C-C5E7-92A3-53540A4E70BE}"/>
              </a:ext>
            </a:extLst>
          </p:cNvPr>
          <p:cNvSpPr txBox="1"/>
          <p:nvPr/>
        </p:nvSpPr>
        <p:spPr>
          <a:xfrm>
            <a:off x="6802138" y="2297982"/>
            <a:ext cx="846189" cy="646331"/>
          </a:xfrm>
          <a:prstGeom prst="rect">
            <a:avLst/>
          </a:prstGeom>
          <a:noFill/>
        </p:spPr>
        <p:txBody>
          <a:bodyPr wrap="square">
            <a:spAutoFit/>
          </a:bodyPr>
          <a:lstStyle/>
          <a:p>
            <a:pPr marL="571500" indent="-571500" algn="ctr">
              <a:buFont typeface="Wingdings" pitchFamily="2" charset="2"/>
              <a:buChar char="ü"/>
            </a:pPr>
            <a:r>
              <a:rPr lang="en-GB" sz="3600" dirty="0">
                <a:solidFill>
                  <a:schemeClr val="bg1"/>
                </a:solidFill>
                <a:latin typeface="FUCXED CAPS" pitchFamily="2" charset="77"/>
              </a:rPr>
              <a:t> </a:t>
            </a:r>
          </a:p>
        </p:txBody>
      </p:sp>
      <p:sp>
        <p:nvSpPr>
          <p:cNvPr id="9" name="TextBox 8">
            <a:extLst>
              <a:ext uri="{FF2B5EF4-FFF2-40B4-BE49-F238E27FC236}">
                <a16:creationId xmlns:a16="http://schemas.microsoft.com/office/drawing/2014/main" id="{7F64C40D-19C9-7D15-6EBE-C791B83C11E2}"/>
              </a:ext>
            </a:extLst>
          </p:cNvPr>
          <p:cNvSpPr txBox="1"/>
          <p:nvPr/>
        </p:nvSpPr>
        <p:spPr>
          <a:xfrm>
            <a:off x="7929458" y="3935457"/>
            <a:ext cx="846189" cy="646331"/>
          </a:xfrm>
          <a:prstGeom prst="rect">
            <a:avLst/>
          </a:prstGeom>
          <a:noFill/>
        </p:spPr>
        <p:txBody>
          <a:bodyPr wrap="square">
            <a:spAutoFit/>
          </a:bodyPr>
          <a:lstStyle/>
          <a:p>
            <a:pPr algn="ctr"/>
            <a:r>
              <a:rPr lang="en-GB" sz="3600" dirty="0">
                <a:solidFill>
                  <a:schemeClr val="bg1"/>
                </a:solidFill>
                <a:latin typeface="FUCXED CAPS" pitchFamily="2" charset="77"/>
              </a:rPr>
              <a:t>~ </a:t>
            </a:r>
          </a:p>
        </p:txBody>
      </p:sp>
      <p:sp>
        <p:nvSpPr>
          <p:cNvPr id="11" name="TextBox 10">
            <a:extLst>
              <a:ext uri="{FF2B5EF4-FFF2-40B4-BE49-F238E27FC236}">
                <a16:creationId xmlns:a16="http://schemas.microsoft.com/office/drawing/2014/main" id="{76B545EA-6166-0016-31E5-34841073512C}"/>
              </a:ext>
            </a:extLst>
          </p:cNvPr>
          <p:cNvSpPr txBox="1"/>
          <p:nvPr/>
        </p:nvSpPr>
        <p:spPr>
          <a:xfrm>
            <a:off x="139098" y="2008196"/>
            <a:ext cx="846189" cy="646331"/>
          </a:xfrm>
          <a:prstGeom prst="rect">
            <a:avLst/>
          </a:prstGeom>
          <a:noFill/>
        </p:spPr>
        <p:txBody>
          <a:bodyPr wrap="square">
            <a:spAutoFit/>
          </a:bodyPr>
          <a:lstStyle/>
          <a:p>
            <a:pPr marL="571500" indent="-571500" algn="ctr">
              <a:buFont typeface="Wingdings" pitchFamily="2" charset="2"/>
              <a:buChar char="ü"/>
            </a:pPr>
            <a:r>
              <a:rPr lang="en-GB" sz="3600" dirty="0">
                <a:solidFill>
                  <a:schemeClr val="bg1"/>
                </a:solidFill>
                <a:latin typeface="FUCXED CAPS" pitchFamily="2" charset="77"/>
              </a:rPr>
              <a:t> </a:t>
            </a:r>
          </a:p>
        </p:txBody>
      </p:sp>
      <p:sp>
        <p:nvSpPr>
          <p:cNvPr id="12" name="TextBox 11">
            <a:extLst>
              <a:ext uri="{FF2B5EF4-FFF2-40B4-BE49-F238E27FC236}">
                <a16:creationId xmlns:a16="http://schemas.microsoft.com/office/drawing/2014/main" id="{8AF52AC8-A17E-ABA2-8189-01D0235E6115}"/>
              </a:ext>
            </a:extLst>
          </p:cNvPr>
          <p:cNvSpPr txBox="1"/>
          <p:nvPr/>
        </p:nvSpPr>
        <p:spPr>
          <a:xfrm>
            <a:off x="62957" y="3457386"/>
            <a:ext cx="846189" cy="646331"/>
          </a:xfrm>
          <a:prstGeom prst="rect">
            <a:avLst/>
          </a:prstGeom>
          <a:noFill/>
        </p:spPr>
        <p:txBody>
          <a:bodyPr wrap="square">
            <a:spAutoFit/>
          </a:bodyPr>
          <a:lstStyle/>
          <a:p>
            <a:pPr algn="ctr"/>
            <a:r>
              <a:rPr lang="en-GB" sz="3600" dirty="0">
                <a:solidFill>
                  <a:schemeClr val="bg1"/>
                </a:solidFill>
                <a:latin typeface="FUCXED CAPS" pitchFamily="2" charset="77"/>
              </a:rPr>
              <a:t>~ </a:t>
            </a:r>
          </a:p>
        </p:txBody>
      </p:sp>
      <p:sp>
        <p:nvSpPr>
          <p:cNvPr id="7" name="TextBox 6">
            <a:extLst>
              <a:ext uri="{FF2B5EF4-FFF2-40B4-BE49-F238E27FC236}">
                <a16:creationId xmlns:a16="http://schemas.microsoft.com/office/drawing/2014/main" id="{549D5971-B982-85E4-7569-FDEC5F34FFCD}"/>
              </a:ext>
            </a:extLst>
          </p:cNvPr>
          <p:cNvSpPr txBox="1"/>
          <p:nvPr/>
        </p:nvSpPr>
        <p:spPr>
          <a:xfrm>
            <a:off x="1214942" y="5203439"/>
            <a:ext cx="846189" cy="646331"/>
          </a:xfrm>
          <a:prstGeom prst="rect">
            <a:avLst/>
          </a:prstGeom>
          <a:noFill/>
        </p:spPr>
        <p:txBody>
          <a:bodyPr wrap="square">
            <a:spAutoFit/>
          </a:bodyPr>
          <a:lstStyle/>
          <a:p>
            <a:pPr algn="ctr"/>
            <a:r>
              <a:rPr lang="en-GB" sz="3600" dirty="0">
                <a:solidFill>
                  <a:schemeClr val="bg1"/>
                </a:solidFill>
                <a:latin typeface="FUCXED CAPS" pitchFamily="2" charset="77"/>
              </a:rPr>
              <a:t>~ </a:t>
            </a:r>
          </a:p>
        </p:txBody>
      </p:sp>
    </p:spTree>
    <p:extLst>
      <p:ext uri="{BB962C8B-B14F-4D97-AF65-F5344CB8AC3E}">
        <p14:creationId xmlns:p14="http://schemas.microsoft.com/office/powerpoint/2010/main" val="1815189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a:extLst>
              <a:ext uri="{FF2B5EF4-FFF2-40B4-BE49-F238E27FC236}">
                <a16:creationId xmlns:a16="http://schemas.microsoft.com/office/drawing/2014/main" id="{65CB22E5-A3BA-0FD3-CF3C-1065461E160F}"/>
              </a:ext>
            </a:extLst>
          </p:cNvPr>
          <p:cNvGraphicFramePr>
            <a:graphicFrameLocks noGrp="1"/>
          </p:cNvGraphicFramePr>
          <p:nvPr>
            <p:ph idx="1"/>
            <p:extLst>
              <p:ext uri="{D42A27DB-BD31-4B8C-83A1-F6EECF244321}">
                <p14:modId xmlns:p14="http://schemas.microsoft.com/office/powerpoint/2010/main" val="747187607"/>
              </p:ext>
            </p:extLst>
          </p:nvPr>
        </p:nvGraphicFramePr>
        <p:xfrm>
          <a:off x="838200" y="1825625"/>
          <a:ext cx="10515600" cy="741680"/>
        </p:xfrm>
        <a:graphic>
          <a:graphicData uri="http://schemas.openxmlformats.org/drawingml/2006/table">
            <a:tbl>
              <a:tblPr firstRow="1" bandRow="1">
                <a:tableStyleId>{2D5ABB26-0587-4C30-8999-92F81FD0307C}</a:tableStyleId>
              </a:tblPr>
              <a:tblGrid>
                <a:gridCol w="1314450">
                  <a:extLst>
                    <a:ext uri="{9D8B030D-6E8A-4147-A177-3AD203B41FA5}">
                      <a16:colId xmlns:a16="http://schemas.microsoft.com/office/drawing/2014/main" val="3146891247"/>
                    </a:ext>
                  </a:extLst>
                </a:gridCol>
                <a:gridCol w="1314450">
                  <a:extLst>
                    <a:ext uri="{9D8B030D-6E8A-4147-A177-3AD203B41FA5}">
                      <a16:colId xmlns:a16="http://schemas.microsoft.com/office/drawing/2014/main" val="785555576"/>
                    </a:ext>
                  </a:extLst>
                </a:gridCol>
                <a:gridCol w="1314450">
                  <a:extLst>
                    <a:ext uri="{9D8B030D-6E8A-4147-A177-3AD203B41FA5}">
                      <a16:colId xmlns:a16="http://schemas.microsoft.com/office/drawing/2014/main" val="3205144484"/>
                    </a:ext>
                  </a:extLst>
                </a:gridCol>
                <a:gridCol w="1314450">
                  <a:extLst>
                    <a:ext uri="{9D8B030D-6E8A-4147-A177-3AD203B41FA5}">
                      <a16:colId xmlns:a16="http://schemas.microsoft.com/office/drawing/2014/main" val="3152534227"/>
                    </a:ext>
                  </a:extLst>
                </a:gridCol>
                <a:gridCol w="1314450">
                  <a:extLst>
                    <a:ext uri="{9D8B030D-6E8A-4147-A177-3AD203B41FA5}">
                      <a16:colId xmlns:a16="http://schemas.microsoft.com/office/drawing/2014/main" val="350838451"/>
                    </a:ext>
                  </a:extLst>
                </a:gridCol>
                <a:gridCol w="1314450">
                  <a:extLst>
                    <a:ext uri="{9D8B030D-6E8A-4147-A177-3AD203B41FA5}">
                      <a16:colId xmlns:a16="http://schemas.microsoft.com/office/drawing/2014/main" val="3267613649"/>
                    </a:ext>
                  </a:extLst>
                </a:gridCol>
                <a:gridCol w="1314450">
                  <a:extLst>
                    <a:ext uri="{9D8B030D-6E8A-4147-A177-3AD203B41FA5}">
                      <a16:colId xmlns:a16="http://schemas.microsoft.com/office/drawing/2014/main" val="2270880431"/>
                    </a:ext>
                  </a:extLst>
                </a:gridCol>
                <a:gridCol w="1314450">
                  <a:extLst>
                    <a:ext uri="{9D8B030D-6E8A-4147-A177-3AD203B41FA5}">
                      <a16:colId xmlns:a16="http://schemas.microsoft.com/office/drawing/2014/main" val="555961724"/>
                    </a:ext>
                  </a:extLst>
                </a:gridCol>
              </a:tblGrid>
              <a:tr h="370840">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extLst>
                  <a:ext uri="{0D108BD9-81ED-4DB2-BD59-A6C34878D82A}">
                    <a16:rowId xmlns:a16="http://schemas.microsoft.com/office/drawing/2014/main" val="2851547952"/>
                  </a:ext>
                </a:extLst>
              </a:tr>
              <a:tr h="370840">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dirty="0"/>
                    </a:p>
                  </a:txBody>
                  <a:tcPr/>
                </a:tc>
                <a:extLst>
                  <a:ext uri="{0D108BD9-81ED-4DB2-BD59-A6C34878D82A}">
                    <a16:rowId xmlns:a16="http://schemas.microsoft.com/office/drawing/2014/main" val="1417822598"/>
                  </a:ext>
                </a:extLst>
              </a:tr>
            </a:tbl>
          </a:graphicData>
        </a:graphic>
      </p:graphicFrame>
      <p:pic>
        <p:nvPicPr>
          <p:cNvPr id="4" name="Picture 3">
            <a:extLst>
              <a:ext uri="{FF2B5EF4-FFF2-40B4-BE49-F238E27FC236}">
                <a16:creationId xmlns:a16="http://schemas.microsoft.com/office/drawing/2014/main" id="{5A28703C-0428-724B-6158-F4DB701753FA}"/>
              </a:ext>
            </a:extLst>
          </p:cNvPr>
          <p:cNvPicPr>
            <a:picLocks noChangeAspect="1"/>
          </p:cNvPicPr>
          <p:nvPr/>
        </p:nvPicPr>
        <p:blipFill>
          <a:blip r:embed="rId2"/>
          <a:stretch/>
        </p:blipFill>
        <p:spPr bwMode="auto">
          <a:xfrm>
            <a:off x="-1039" y="10327"/>
            <a:ext cx="12193039" cy="6847673"/>
          </a:xfrm>
          <a:prstGeom prst="rect">
            <a:avLst/>
          </a:prstGeom>
        </p:spPr>
      </p:pic>
      <p:sp>
        <p:nvSpPr>
          <p:cNvPr id="5" name="TextBox 4">
            <a:extLst>
              <a:ext uri="{FF2B5EF4-FFF2-40B4-BE49-F238E27FC236}">
                <a16:creationId xmlns:a16="http://schemas.microsoft.com/office/drawing/2014/main" id="{C0C45C91-F2FD-A127-A586-74CB86659698}"/>
              </a:ext>
            </a:extLst>
          </p:cNvPr>
          <p:cNvSpPr txBox="1"/>
          <p:nvPr/>
        </p:nvSpPr>
        <p:spPr>
          <a:xfrm>
            <a:off x="838200" y="699613"/>
            <a:ext cx="8826061" cy="1015663"/>
          </a:xfrm>
          <a:prstGeom prst="rect">
            <a:avLst/>
          </a:prstGeom>
          <a:noFill/>
        </p:spPr>
        <p:txBody>
          <a:bodyPr wrap="square" rtlCol="0">
            <a:spAutoFit/>
          </a:bodyPr>
          <a:lstStyle/>
          <a:p>
            <a:r>
              <a:rPr lang="en-GB" sz="6000" dirty="0" err="1">
                <a:solidFill>
                  <a:srgbClr val="000000"/>
                </a:solidFill>
                <a:effectLst/>
                <a:latin typeface="FUCXED CAPS" pitchFamily="2" charset="77"/>
              </a:rPr>
              <a:t>PLanning</a:t>
            </a:r>
            <a:endParaRPr lang="en-NL" sz="6000" dirty="0">
              <a:latin typeface="FUCXED CAPS" pitchFamily="2" charset="77"/>
            </a:endParaRPr>
          </a:p>
        </p:txBody>
      </p:sp>
      <p:pic>
        <p:nvPicPr>
          <p:cNvPr id="7" name="Graphic 6">
            <a:extLst>
              <a:ext uri="{FF2B5EF4-FFF2-40B4-BE49-F238E27FC236}">
                <a16:creationId xmlns:a16="http://schemas.microsoft.com/office/drawing/2014/main" id="{55751182-7BC1-33FE-BA34-407765A1FAE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84267" y="4355265"/>
            <a:ext cx="2516225" cy="2455554"/>
          </a:xfrm>
          <a:prstGeom prst="rect">
            <a:avLst/>
          </a:prstGeom>
        </p:spPr>
      </p:pic>
      <p:graphicFrame>
        <p:nvGraphicFramePr>
          <p:cNvPr id="10" name="Table 9">
            <a:extLst>
              <a:ext uri="{FF2B5EF4-FFF2-40B4-BE49-F238E27FC236}">
                <a16:creationId xmlns:a16="http://schemas.microsoft.com/office/drawing/2014/main" id="{5273CA4D-DE48-0E9A-135F-CDDF8CF9096D}"/>
              </a:ext>
            </a:extLst>
          </p:cNvPr>
          <p:cNvGraphicFramePr>
            <a:graphicFrameLocks noGrp="1"/>
          </p:cNvGraphicFramePr>
          <p:nvPr>
            <p:extLst>
              <p:ext uri="{D42A27DB-BD31-4B8C-83A1-F6EECF244321}">
                <p14:modId xmlns:p14="http://schemas.microsoft.com/office/powerpoint/2010/main" val="2494759146"/>
              </p:ext>
            </p:extLst>
          </p:nvPr>
        </p:nvGraphicFramePr>
        <p:xfrm>
          <a:off x="838200" y="2018161"/>
          <a:ext cx="10515604" cy="2289923"/>
        </p:xfrm>
        <a:graphic>
          <a:graphicData uri="http://schemas.openxmlformats.org/drawingml/2006/table">
            <a:tbl>
              <a:tblPr firstRow="1" bandRow="1">
                <a:tableStyleId>{9D7B26C5-4107-4FEC-AEDC-1716B250A1EF}</a:tableStyleId>
              </a:tblPr>
              <a:tblGrid>
                <a:gridCol w="955964">
                  <a:extLst>
                    <a:ext uri="{9D8B030D-6E8A-4147-A177-3AD203B41FA5}">
                      <a16:colId xmlns:a16="http://schemas.microsoft.com/office/drawing/2014/main" val="3180600591"/>
                    </a:ext>
                  </a:extLst>
                </a:gridCol>
                <a:gridCol w="955964">
                  <a:extLst>
                    <a:ext uri="{9D8B030D-6E8A-4147-A177-3AD203B41FA5}">
                      <a16:colId xmlns:a16="http://schemas.microsoft.com/office/drawing/2014/main" val="1406240777"/>
                    </a:ext>
                  </a:extLst>
                </a:gridCol>
                <a:gridCol w="955964">
                  <a:extLst>
                    <a:ext uri="{9D8B030D-6E8A-4147-A177-3AD203B41FA5}">
                      <a16:colId xmlns:a16="http://schemas.microsoft.com/office/drawing/2014/main" val="1772265625"/>
                    </a:ext>
                  </a:extLst>
                </a:gridCol>
                <a:gridCol w="955964">
                  <a:extLst>
                    <a:ext uri="{9D8B030D-6E8A-4147-A177-3AD203B41FA5}">
                      <a16:colId xmlns:a16="http://schemas.microsoft.com/office/drawing/2014/main" val="28215270"/>
                    </a:ext>
                  </a:extLst>
                </a:gridCol>
                <a:gridCol w="955964">
                  <a:extLst>
                    <a:ext uri="{9D8B030D-6E8A-4147-A177-3AD203B41FA5}">
                      <a16:colId xmlns:a16="http://schemas.microsoft.com/office/drawing/2014/main" val="118485807"/>
                    </a:ext>
                  </a:extLst>
                </a:gridCol>
                <a:gridCol w="955964">
                  <a:extLst>
                    <a:ext uri="{9D8B030D-6E8A-4147-A177-3AD203B41FA5}">
                      <a16:colId xmlns:a16="http://schemas.microsoft.com/office/drawing/2014/main" val="2642055856"/>
                    </a:ext>
                  </a:extLst>
                </a:gridCol>
                <a:gridCol w="955964">
                  <a:extLst>
                    <a:ext uri="{9D8B030D-6E8A-4147-A177-3AD203B41FA5}">
                      <a16:colId xmlns:a16="http://schemas.microsoft.com/office/drawing/2014/main" val="3052687132"/>
                    </a:ext>
                  </a:extLst>
                </a:gridCol>
                <a:gridCol w="955964">
                  <a:extLst>
                    <a:ext uri="{9D8B030D-6E8A-4147-A177-3AD203B41FA5}">
                      <a16:colId xmlns:a16="http://schemas.microsoft.com/office/drawing/2014/main" val="3884024469"/>
                    </a:ext>
                  </a:extLst>
                </a:gridCol>
                <a:gridCol w="955964">
                  <a:extLst>
                    <a:ext uri="{9D8B030D-6E8A-4147-A177-3AD203B41FA5}">
                      <a16:colId xmlns:a16="http://schemas.microsoft.com/office/drawing/2014/main" val="1077889685"/>
                    </a:ext>
                  </a:extLst>
                </a:gridCol>
                <a:gridCol w="955964">
                  <a:extLst>
                    <a:ext uri="{9D8B030D-6E8A-4147-A177-3AD203B41FA5}">
                      <a16:colId xmlns:a16="http://schemas.microsoft.com/office/drawing/2014/main" val="2524372179"/>
                    </a:ext>
                  </a:extLst>
                </a:gridCol>
                <a:gridCol w="955964">
                  <a:extLst>
                    <a:ext uri="{9D8B030D-6E8A-4147-A177-3AD203B41FA5}">
                      <a16:colId xmlns:a16="http://schemas.microsoft.com/office/drawing/2014/main" val="732028920"/>
                    </a:ext>
                  </a:extLst>
                </a:gridCol>
              </a:tblGrid>
              <a:tr h="461123">
                <a:tc>
                  <a:txBody>
                    <a:bodyPr/>
                    <a:lstStyle/>
                    <a:p>
                      <a:pPr algn="ctr"/>
                      <a:r>
                        <a:rPr lang="en-NL" sz="1600" b="0" dirty="0">
                          <a:latin typeface="Crimson Text" panose="02000503000000000000" pitchFamily="2" charset="77"/>
                        </a:rPr>
                        <a:t>Aug</a:t>
                      </a:r>
                    </a:p>
                  </a:txBody>
                  <a:tcPr>
                    <a:solidFill>
                      <a:srgbClr val="8EDB74"/>
                    </a:solidFill>
                  </a:tcPr>
                </a:tc>
                <a:tc>
                  <a:txBody>
                    <a:bodyPr/>
                    <a:lstStyle/>
                    <a:p>
                      <a:pPr algn="ctr"/>
                      <a:r>
                        <a:rPr lang="en-NL" sz="1600" b="0" dirty="0">
                          <a:latin typeface="Crimson Text" panose="02000503000000000000" pitchFamily="2" charset="77"/>
                        </a:rPr>
                        <a:t>Sept</a:t>
                      </a:r>
                    </a:p>
                  </a:txBody>
                  <a:tcPr>
                    <a:solidFill>
                      <a:srgbClr val="8EDB74"/>
                    </a:solidFill>
                  </a:tcPr>
                </a:tc>
                <a:tc>
                  <a:txBody>
                    <a:bodyPr/>
                    <a:lstStyle/>
                    <a:p>
                      <a:pPr algn="ctr"/>
                      <a:r>
                        <a:rPr lang="en-NL" sz="1600" b="0" dirty="0">
                          <a:latin typeface="Crimson Text" panose="02000503000000000000" pitchFamily="2" charset="77"/>
                        </a:rPr>
                        <a:t>Oct</a:t>
                      </a:r>
                    </a:p>
                  </a:txBody>
                  <a:tcPr>
                    <a:solidFill>
                      <a:srgbClr val="8EDB74"/>
                    </a:solidFill>
                  </a:tcPr>
                </a:tc>
                <a:tc>
                  <a:txBody>
                    <a:bodyPr/>
                    <a:lstStyle/>
                    <a:p>
                      <a:pPr algn="ctr"/>
                      <a:r>
                        <a:rPr lang="en-NL" sz="1600" b="0" dirty="0">
                          <a:latin typeface="Crimson Text" panose="02000503000000000000" pitchFamily="2" charset="77"/>
                        </a:rPr>
                        <a:t>Nov</a:t>
                      </a:r>
                    </a:p>
                  </a:txBody>
                  <a:tcPr>
                    <a:solidFill>
                      <a:srgbClr val="8EDB74"/>
                    </a:solidFill>
                  </a:tcPr>
                </a:tc>
                <a:tc>
                  <a:txBody>
                    <a:bodyPr/>
                    <a:lstStyle/>
                    <a:p>
                      <a:pPr algn="ctr"/>
                      <a:r>
                        <a:rPr lang="en-NL" sz="1600" b="0" dirty="0">
                          <a:latin typeface="Crimson Text" panose="02000503000000000000" pitchFamily="2" charset="77"/>
                        </a:rPr>
                        <a:t>Dec</a:t>
                      </a:r>
                    </a:p>
                  </a:txBody>
                  <a:tcPr>
                    <a:solidFill>
                      <a:srgbClr val="8EDB74"/>
                    </a:solidFill>
                  </a:tcPr>
                </a:tc>
                <a:tc>
                  <a:txBody>
                    <a:bodyPr/>
                    <a:lstStyle/>
                    <a:p>
                      <a:pPr algn="ctr"/>
                      <a:r>
                        <a:rPr lang="en-NL" sz="1600" b="0" dirty="0">
                          <a:latin typeface="Crimson Text" panose="02000503000000000000" pitchFamily="2" charset="77"/>
                        </a:rPr>
                        <a:t>Jan</a:t>
                      </a:r>
                    </a:p>
                  </a:txBody>
                  <a:tcPr>
                    <a:solidFill>
                      <a:srgbClr val="8EDB74"/>
                    </a:solidFill>
                  </a:tcPr>
                </a:tc>
                <a:tc>
                  <a:txBody>
                    <a:bodyPr/>
                    <a:lstStyle/>
                    <a:p>
                      <a:pPr algn="ctr"/>
                      <a:r>
                        <a:rPr lang="en-NL" sz="1600" b="0" dirty="0">
                          <a:latin typeface="Crimson Text" panose="02000503000000000000" pitchFamily="2" charset="77"/>
                        </a:rPr>
                        <a:t>Feb</a:t>
                      </a:r>
                    </a:p>
                  </a:txBody>
                  <a:tcPr>
                    <a:solidFill>
                      <a:srgbClr val="8EDB74"/>
                    </a:solidFill>
                  </a:tcPr>
                </a:tc>
                <a:tc>
                  <a:txBody>
                    <a:bodyPr/>
                    <a:lstStyle/>
                    <a:p>
                      <a:pPr algn="ctr"/>
                      <a:r>
                        <a:rPr lang="en-NL" sz="1600" b="0" dirty="0">
                          <a:latin typeface="Crimson Text" panose="02000503000000000000" pitchFamily="2" charset="77"/>
                        </a:rPr>
                        <a:t>Maart</a:t>
                      </a:r>
                    </a:p>
                  </a:txBody>
                  <a:tcPr>
                    <a:solidFill>
                      <a:srgbClr val="8EDB74"/>
                    </a:solidFill>
                  </a:tcPr>
                </a:tc>
                <a:tc>
                  <a:txBody>
                    <a:bodyPr/>
                    <a:lstStyle/>
                    <a:p>
                      <a:pPr algn="ctr"/>
                      <a:r>
                        <a:rPr lang="en-NL" sz="1600" b="0" dirty="0">
                          <a:latin typeface="Crimson Text" panose="02000503000000000000" pitchFamily="2" charset="77"/>
                        </a:rPr>
                        <a:t>April</a:t>
                      </a:r>
                    </a:p>
                  </a:txBody>
                  <a:tcPr>
                    <a:solidFill>
                      <a:srgbClr val="8EDB74"/>
                    </a:solidFill>
                  </a:tcPr>
                </a:tc>
                <a:tc>
                  <a:txBody>
                    <a:bodyPr/>
                    <a:lstStyle/>
                    <a:p>
                      <a:pPr algn="ctr"/>
                      <a:r>
                        <a:rPr lang="en-NL" sz="1600" b="0" dirty="0">
                          <a:latin typeface="Crimson Text" panose="02000503000000000000" pitchFamily="2" charset="77"/>
                        </a:rPr>
                        <a:t>Mei</a:t>
                      </a:r>
                    </a:p>
                  </a:txBody>
                  <a:tcPr>
                    <a:solidFill>
                      <a:srgbClr val="8EDB74"/>
                    </a:solidFill>
                  </a:tcPr>
                </a:tc>
                <a:tc>
                  <a:txBody>
                    <a:bodyPr/>
                    <a:lstStyle/>
                    <a:p>
                      <a:pPr algn="ctr"/>
                      <a:r>
                        <a:rPr lang="en-NL" sz="1600" b="0" dirty="0">
                          <a:latin typeface="Crimson Text" panose="02000503000000000000" pitchFamily="2" charset="77"/>
                        </a:rPr>
                        <a:t>Juni</a:t>
                      </a:r>
                    </a:p>
                  </a:txBody>
                  <a:tcPr>
                    <a:solidFill>
                      <a:srgbClr val="8EDB74"/>
                    </a:solidFill>
                  </a:tcPr>
                </a:tc>
                <a:extLst>
                  <a:ext uri="{0D108BD9-81ED-4DB2-BD59-A6C34878D82A}">
                    <a16:rowId xmlns:a16="http://schemas.microsoft.com/office/drawing/2014/main" val="120473904"/>
                  </a:ext>
                </a:extLst>
              </a:tr>
              <a:tr h="0">
                <a:tc>
                  <a:txBody>
                    <a:bodyPr/>
                    <a:lstStyle/>
                    <a:p>
                      <a:pPr algn="ctr"/>
                      <a:r>
                        <a:rPr lang="en-NL" sz="1200" dirty="0">
                          <a:latin typeface="Crimson Text" panose="02000503000000000000" pitchFamily="2" charset="77"/>
                        </a:rPr>
                        <a:t>Finished research paper</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Rebel Interviews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little samples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fabric recipes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GB" sz="1200" dirty="0">
                          <a:latin typeface="Crimson Text" panose="02000503000000000000" pitchFamily="2" charset="77"/>
                        </a:rPr>
                        <a:t>F</a:t>
                      </a:r>
                      <a:r>
                        <a:rPr lang="en-NL" sz="1200" dirty="0">
                          <a:latin typeface="Crimson Text" panose="02000503000000000000" pitchFamily="2" charset="77"/>
                        </a:rPr>
                        <a:t>inished molds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3D samples of finishings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big materials in molds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design ideas (6 looks)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toiles</a:t>
                      </a:r>
                    </a:p>
                    <a:p>
                      <a:pPr algn="ctr"/>
                      <a:endParaRPr lang="en-NL" sz="1200" dirty="0">
                        <a:latin typeface="Crimson Text" panose="02000503000000000000" pitchFamily="2" charset="77"/>
                      </a:endParaRP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all digital designs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physical look(s)</a:t>
                      </a:r>
                    </a:p>
                  </a:txBody>
                  <a:tcPr anchor="ctr">
                    <a:lnB w="6350" cap="flat" cmpd="sng" algn="ctr">
                      <a:solidFill>
                        <a:schemeClr val="tx1"/>
                      </a:solidFill>
                      <a:prstDash val="solid"/>
                      <a:round/>
                      <a:headEnd type="none" w="med" len="med"/>
                      <a:tailEnd type="none" w="med" len="med"/>
                    </a:lnB>
                    <a:solidFill>
                      <a:srgbClr val="8EDB74"/>
                    </a:solidFill>
                  </a:tcPr>
                </a:tc>
                <a:extLst>
                  <a:ext uri="{0D108BD9-81ED-4DB2-BD59-A6C34878D82A}">
                    <a16:rowId xmlns:a16="http://schemas.microsoft.com/office/drawing/2014/main" val="2141245687"/>
                  </a:ext>
                </a:extLst>
              </a:tr>
              <a:tr h="827431">
                <a:tc>
                  <a:txBody>
                    <a:bodyPr/>
                    <a:lstStyle/>
                    <a:p>
                      <a:pPr algn="ctr"/>
                      <a:r>
                        <a:rPr lang="en-NL" sz="1200" dirty="0">
                          <a:latin typeface="Crimson Text" panose="02000503000000000000" pitchFamily="2" charset="77"/>
                        </a:rPr>
                        <a:t>Finished website understanding for documentation</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research on civil disobedience</a:t>
                      </a:r>
                    </a:p>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understanding De Waag and machines</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color research</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archetypical garment study</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digitalising materials</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finishings for garments 3D printed</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line up + finished renders</a:t>
                      </a:r>
                    </a:p>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photoshoot and other deliverables</a:t>
                      </a:r>
                    </a:p>
                  </a:txBody>
                  <a:tcPr anchor="ctr">
                    <a:lnT w="6350" cap="flat" cmpd="sng" algn="ctr">
                      <a:solidFill>
                        <a:schemeClr val="tx1"/>
                      </a:solidFill>
                      <a:prstDash val="solid"/>
                      <a:round/>
                      <a:headEnd type="none" w="med" len="med"/>
                      <a:tailEnd type="none" w="med" len="med"/>
                    </a:lnT>
                    <a:solidFill>
                      <a:srgbClr val="8EDB74"/>
                    </a:solidFill>
                  </a:tcPr>
                </a:tc>
                <a:extLst>
                  <a:ext uri="{0D108BD9-81ED-4DB2-BD59-A6C34878D82A}">
                    <a16:rowId xmlns:a16="http://schemas.microsoft.com/office/drawing/2014/main" val="1193978718"/>
                  </a:ext>
                </a:extLst>
              </a:tr>
            </a:tbl>
          </a:graphicData>
        </a:graphic>
      </p:graphicFrame>
      <p:pic>
        <p:nvPicPr>
          <p:cNvPr id="12" name="Graphic 11">
            <a:extLst>
              <a:ext uri="{FF2B5EF4-FFF2-40B4-BE49-F238E27FC236}">
                <a16:creationId xmlns:a16="http://schemas.microsoft.com/office/drawing/2014/main" id="{79F95791-E831-1EDB-CD4D-3BEB09F015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508" y="4375822"/>
            <a:ext cx="2516225" cy="2455554"/>
          </a:xfrm>
          <a:prstGeom prst="rect">
            <a:avLst/>
          </a:prstGeom>
        </p:spPr>
      </p:pic>
      <p:sp>
        <p:nvSpPr>
          <p:cNvPr id="13" name="TextBox 12">
            <a:extLst>
              <a:ext uri="{FF2B5EF4-FFF2-40B4-BE49-F238E27FC236}">
                <a16:creationId xmlns:a16="http://schemas.microsoft.com/office/drawing/2014/main" id="{AB32B0A0-0DE8-2686-3670-8B3DF43DC820}"/>
              </a:ext>
            </a:extLst>
          </p:cNvPr>
          <p:cNvSpPr txBox="1"/>
          <p:nvPr/>
        </p:nvSpPr>
        <p:spPr>
          <a:xfrm>
            <a:off x="11092721" y="-20905"/>
            <a:ext cx="1099279" cy="584775"/>
          </a:xfrm>
          <a:prstGeom prst="rect">
            <a:avLst/>
          </a:prstGeom>
          <a:noFill/>
        </p:spPr>
        <p:txBody>
          <a:bodyPr wrap="square" rtlCol="0">
            <a:spAutoFit/>
          </a:bodyPr>
          <a:lstStyle/>
          <a:p>
            <a:r>
              <a:rPr lang="en-GB" sz="3200" dirty="0">
                <a:solidFill>
                  <a:srgbClr val="000000"/>
                </a:solidFill>
                <a:effectLst/>
                <a:latin typeface="FUCXED CAPS" pitchFamily="2" charset="77"/>
              </a:rPr>
              <a:t>How</a:t>
            </a:r>
            <a:endParaRPr lang="en-NL" sz="3200" dirty="0">
              <a:latin typeface="FUCXED CAPS" pitchFamily="2" charset="77"/>
            </a:endParaRPr>
          </a:p>
        </p:txBody>
      </p:sp>
    </p:spTree>
    <p:extLst>
      <p:ext uri="{BB962C8B-B14F-4D97-AF65-F5344CB8AC3E}">
        <p14:creationId xmlns:p14="http://schemas.microsoft.com/office/powerpoint/2010/main" val="3641928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43ED39-95E5-C351-CE11-59358955E7DC}"/>
              </a:ext>
            </a:extLst>
          </p:cNvPr>
          <p:cNvPicPr>
            <a:picLocks noChangeAspect="1"/>
          </p:cNvPicPr>
          <p:nvPr/>
        </p:nvPicPr>
        <p:blipFill>
          <a:blip r:embed="rId3"/>
          <a:stretch/>
        </p:blipFill>
        <p:spPr bwMode="auto">
          <a:xfrm>
            <a:off x="0" y="-15703"/>
            <a:ext cx="12244916" cy="6930387"/>
          </a:xfrm>
          <a:prstGeom prst="rect">
            <a:avLst/>
          </a:prstGeom>
        </p:spPr>
      </p:pic>
      <p:sp>
        <p:nvSpPr>
          <p:cNvPr id="10" name="TextBox 9">
            <a:extLst>
              <a:ext uri="{FF2B5EF4-FFF2-40B4-BE49-F238E27FC236}">
                <a16:creationId xmlns:a16="http://schemas.microsoft.com/office/drawing/2014/main" id="{65D6FED5-3B52-2A2F-0923-8739C0D59606}"/>
              </a:ext>
            </a:extLst>
          </p:cNvPr>
          <p:cNvSpPr txBox="1"/>
          <p:nvPr/>
        </p:nvSpPr>
        <p:spPr>
          <a:xfrm>
            <a:off x="11000096" y="-20905"/>
            <a:ext cx="1191904" cy="584775"/>
          </a:xfrm>
          <a:prstGeom prst="rect">
            <a:avLst/>
          </a:prstGeom>
          <a:noFill/>
        </p:spPr>
        <p:txBody>
          <a:bodyPr wrap="square" rtlCol="0">
            <a:spAutoFit/>
          </a:bodyPr>
          <a:lstStyle/>
          <a:p>
            <a:r>
              <a:rPr lang="en-GB" sz="3200" dirty="0">
                <a:solidFill>
                  <a:srgbClr val="000000"/>
                </a:solidFill>
                <a:effectLst/>
                <a:latin typeface="FUCXED CAPS" pitchFamily="2" charset="77"/>
              </a:rPr>
              <a:t>What</a:t>
            </a:r>
            <a:endParaRPr lang="en-NL" sz="3200" dirty="0">
              <a:latin typeface="FUCXED CAPS" pitchFamily="2" charset="77"/>
            </a:endParaRPr>
          </a:p>
        </p:txBody>
      </p:sp>
      <p:sp>
        <p:nvSpPr>
          <p:cNvPr id="11" name="TextBox 10">
            <a:extLst>
              <a:ext uri="{FF2B5EF4-FFF2-40B4-BE49-F238E27FC236}">
                <a16:creationId xmlns:a16="http://schemas.microsoft.com/office/drawing/2014/main" id="{AF4D41F1-919D-25DF-E7B1-A6C9DBF262C7}"/>
              </a:ext>
            </a:extLst>
          </p:cNvPr>
          <p:cNvSpPr txBox="1"/>
          <p:nvPr/>
        </p:nvSpPr>
        <p:spPr>
          <a:xfrm>
            <a:off x="636104" y="683937"/>
            <a:ext cx="11060027" cy="2862322"/>
          </a:xfrm>
          <a:prstGeom prst="rect">
            <a:avLst/>
          </a:prstGeom>
          <a:noFill/>
        </p:spPr>
        <p:txBody>
          <a:bodyPr wrap="square" rtlCol="0">
            <a:spAutoFit/>
          </a:bodyPr>
          <a:lstStyle/>
          <a:p>
            <a:r>
              <a:rPr lang="en-GB" sz="6000" dirty="0">
                <a:solidFill>
                  <a:srgbClr val="000000"/>
                </a:solidFill>
                <a:latin typeface="FUCXED CAPS" pitchFamily="2" charset="77"/>
              </a:rPr>
              <a:t>Biodegradable collection that can be worn during an Extinction Rebellion blockade</a:t>
            </a:r>
            <a:endParaRPr lang="en-NL" sz="6000" dirty="0">
              <a:latin typeface="FUCXED CAPS" pitchFamily="2" charset="77"/>
            </a:endParaRPr>
          </a:p>
        </p:txBody>
      </p:sp>
      <p:pic>
        <p:nvPicPr>
          <p:cNvPr id="3" name="Picture 2" descr="A person wearing a yellow outfit&#10;&#10;Description automatically generated">
            <a:extLst>
              <a:ext uri="{FF2B5EF4-FFF2-40B4-BE49-F238E27FC236}">
                <a16:creationId xmlns:a16="http://schemas.microsoft.com/office/drawing/2014/main" id="{88E7953E-AEBE-DD49-58DC-95425176DC2A}"/>
              </a:ext>
            </a:extLst>
          </p:cNvPr>
          <p:cNvPicPr>
            <a:picLocks noChangeAspect="1"/>
          </p:cNvPicPr>
          <p:nvPr/>
        </p:nvPicPr>
        <p:blipFill>
          <a:blip r:embed="rId4"/>
          <a:stretch>
            <a:fillRect/>
          </a:stretch>
        </p:blipFill>
        <p:spPr>
          <a:xfrm>
            <a:off x="140235" y="3546259"/>
            <a:ext cx="1603646" cy="2862322"/>
          </a:xfrm>
          <a:prstGeom prst="rect">
            <a:avLst/>
          </a:prstGeom>
        </p:spPr>
      </p:pic>
      <p:pic>
        <p:nvPicPr>
          <p:cNvPr id="6" name="Picture 5" descr="A person wearing a yellow pajamas&#10;&#10;Description automatically generated">
            <a:extLst>
              <a:ext uri="{FF2B5EF4-FFF2-40B4-BE49-F238E27FC236}">
                <a16:creationId xmlns:a16="http://schemas.microsoft.com/office/drawing/2014/main" id="{B9FDD57E-54C4-1945-9E4A-BA7296634036}"/>
              </a:ext>
            </a:extLst>
          </p:cNvPr>
          <p:cNvPicPr>
            <a:picLocks noChangeAspect="1"/>
          </p:cNvPicPr>
          <p:nvPr/>
        </p:nvPicPr>
        <p:blipFill>
          <a:blip r:embed="rId5"/>
          <a:stretch>
            <a:fillRect/>
          </a:stretch>
        </p:blipFill>
        <p:spPr>
          <a:xfrm>
            <a:off x="1307939" y="3555833"/>
            <a:ext cx="1603646" cy="2862322"/>
          </a:xfrm>
          <a:prstGeom prst="rect">
            <a:avLst/>
          </a:prstGeom>
        </p:spPr>
      </p:pic>
      <p:pic>
        <p:nvPicPr>
          <p:cNvPr id="8" name="Picture 7" descr="A person in a yellow pajamas&#10;&#10;Description automatically generated">
            <a:extLst>
              <a:ext uri="{FF2B5EF4-FFF2-40B4-BE49-F238E27FC236}">
                <a16:creationId xmlns:a16="http://schemas.microsoft.com/office/drawing/2014/main" id="{2FAB1A32-C2CA-E8E7-E367-BF42C4EBC400}"/>
              </a:ext>
            </a:extLst>
          </p:cNvPr>
          <p:cNvPicPr>
            <a:picLocks noChangeAspect="1"/>
          </p:cNvPicPr>
          <p:nvPr/>
        </p:nvPicPr>
        <p:blipFill>
          <a:blip r:embed="rId6"/>
          <a:stretch>
            <a:fillRect/>
          </a:stretch>
        </p:blipFill>
        <p:spPr>
          <a:xfrm>
            <a:off x="2475643" y="3546259"/>
            <a:ext cx="1603646" cy="2862322"/>
          </a:xfrm>
          <a:prstGeom prst="rect">
            <a:avLst/>
          </a:prstGeom>
        </p:spPr>
      </p:pic>
      <p:pic>
        <p:nvPicPr>
          <p:cNvPr id="12" name="Picture 11" descr="A person wearing a pink suit&#10;&#10;Description automatically generated">
            <a:extLst>
              <a:ext uri="{FF2B5EF4-FFF2-40B4-BE49-F238E27FC236}">
                <a16:creationId xmlns:a16="http://schemas.microsoft.com/office/drawing/2014/main" id="{A5EF4E4A-1F81-C1A7-DCEB-96E2523A8ED1}"/>
              </a:ext>
            </a:extLst>
          </p:cNvPr>
          <p:cNvPicPr>
            <a:picLocks noChangeAspect="1"/>
          </p:cNvPicPr>
          <p:nvPr/>
        </p:nvPicPr>
        <p:blipFill>
          <a:blip r:embed="rId7"/>
          <a:stretch>
            <a:fillRect/>
          </a:stretch>
        </p:blipFill>
        <p:spPr>
          <a:xfrm>
            <a:off x="7716812" y="3394210"/>
            <a:ext cx="1801217" cy="3214963"/>
          </a:xfrm>
          <a:prstGeom prst="rect">
            <a:avLst/>
          </a:prstGeom>
        </p:spPr>
      </p:pic>
      <p:pic>
        <p:nvPicPr>
          <p:cNvPr id="18" name="Picture 17" descr="A person wearing a pink pajamas&#10;&#10;Description automatically generated">
            <a:extLst>
              <a:ext uri="{FF2B5EF4-FFF2-40B4-BE49-F238E27FC236}">
                <a16:creationId xmlns:a16="http://schemas.microsoft.com/office/drawing/2014/main" id="{4379FB24-6616-54AD-D22D-35EDD6847EA1}"/>
              </a:ext>
            </a:extLst>
          </p:cNvPr>
          <p:cNvPicPr>
            <a:picLocks noChangeAspect="1"/>
          </p:cNvPicPr>
          <p:nvPr/>
        </p:nvPicPr>
        <p:blipFill>
          <a:blip r:embed="rId8"/>
          <a:stretch>
            <a:fillRect/>
          </a:stretch>
        </p:blipFill>
        <p:spPr>
          <a:xfrm>
            <a:off x="8983680" y="3414179"/>
            <a:ext cx="1801217" cy="3214963"/>
          </a:xfrm>
          <a:prstGeom prst="rect">
            <a:avLst/>
          </a:prstGeom>
        </p:spPr>
      </p:pic>
      <p:pic>
        <p:nvPicPr>
          <p:cNvPr id="20" name="Picture 19" descr="A person in a pink suit&#10;&#10;Description automatically generated">
            <a:extLst>
              <a:ext uri="{FF2B5EF4-FFF2-40B4-BE49-F238E27FC236}">
                <a16:creationId xmlns:a16="http://schemas.microsoft.com/office/drawing/2014/main" id="{DDC5361F-CF5C-C9A1-B0D6-4DFC4272FF5D}"/>
              </a:ext>
            </a:extLst>
          </p:cNvPr>
          <p:cNvPicPr>
            <a:picLocks noChangeAspect="1"/>
          </p:cNvPicPr>
          <p:nvPr/>
        </p:nvPicPr>
        <p:blipFill>
          <a:blip r:embed="rId9"/>
          <a:stretch>
            <a:fillRect/>
          </a:stretch>
        </p:blipFill>
        <p:spPr>
          <a:xfrm>
            <a:off x="10250548" y="3429000"/>
            <a:ext cx="1801217" cy="3214963"/>
          </a:xfrm>
          <a:prstGeom prst="rect">
            <a:avLst/>
          </a:prstGeom>
        </p:spPr>
      </p:pic>
      <p:pic>
        <p:nvPicPr>
          <p:cNvPr id="21" name="Picture 20" descr="A person wearing a blue robe with colorful stickers&#10;&#10;Description automatically generated">
            <a:extLst>
              <a:ext uri="{FF2B5EF4-FFF2-40B4-BE49-F238E27FC236}">
                <a16:creationId xmlns:a16="http://schemas.microsoft.com/office/drawing/2014/main" id="{7EE3EC39-6BDC-9761-A801-3B7D46B7116B}"/>
              </a:ext>
            </a:extLst>
          </p:cNvPr>
          <p:cNvPicPr>
            <a:picLocks noChangeAspect="1"/>
          </p:cNvPicPr>
          <p:nvPr/>
        </p:nvPicPr>
        <p:blipFill>
          <a:blip r:embed="rId10"/>
          <a:stretch>
            <a:fillRect/>
          </a:stretch>
        </p:blipFill>
        <p:spPr>
          <a:xfrm flipH="1">
            <a:off x="3633368" y="2289190"/>
            <a:ext cx="2157492" cy="4568810"/>
          </a:xfrm>
          <a:prstGeom prst="rect">
            <a:avLst/>
          </a:prstGeom>
        </p:spPr>
      </p:pic>
      <p:pic>
        <p:nvPicPr>
          <p:cNvPr id="22" name="Picture 21" descr="A person in a suit&#10;&#10;Description automatically generated">
            <a:extLst>
              <a:ext uri="{FF2B5EF4-FFF2-40B4-BE49-F238E27FC236}">
                <a16:creationId xmlns:a16="http://schemas.microsoft.com/office/drawing/2014/main" id="{851FCAD9-4969-DB6E-78E8-6C0BBE131862}"/>
              </a:ext>
            </a:extLst>
          </p:cNvPr>
          <p:cNvPicPr>
            <a:picLocks noChangeAspect="1"/>
          </p:cNvPicPr>
          <p:nvPr/>
        </p:nvPicPr>
        <p:blipFill>
          <a:blip r:embed="rId11"/>
          <a:stretch>
            <a:fillRect/>
          </a:stretch>
        </p:blipFill>
        <p:spPr>
          <a:xfrm flipH="1">
            <a:off x="5908849" y="3376952"/>
            <a:ext cx="2392303" cy="3289416"/>
          </a:xfrm>
          <a:prstGeom prst="rect">
            <a:avLst/>
          </a:prstGeom>
        </p:spPr>
      </p:pic>
    </p:spTree>
    <p:extLst>
      <p:ext uri="{BB962C8B-B14F-4D97-AF65-F5344CB8AC3E}">
        <p14:creationId xmlns:p14="http://schemas.microsoft.com/office/powerpoint/2010/main" val="2732962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5692D-DEC6-26EC-1AD0-0E67D898425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DF1B7295-92DE-56C2-A0ED-73CDCAB9DFE0}"/>
              </a:ext>
            </a:extLst>
          </p:cNvPr>
          <p:cNvSpPr>
            <a:spLocks noGrp="1"/>
          </p:cNvSpPr>
          <p:nvPr>
            <p:ph idx="1"/>
          </p:nvPr>
        </p:nvSpPr>
        <p:spPr/>
        <p:txBody>
          <a:bodyPr/>
          <a:lstStyle/>
          <a:p>
            <a:endParaRPr lang="en-NL"/>
          </a:p>
        </p:txBody>
      </p:sp>
      <p:pic>
        <p:nvPicPr>
          <p:cNvPr id="4" name="Tijdelijke aanduiding voor inhoud 4">
            <a:extLst>
              <a:ext uri="{FF2B5EF4-FFF2-40B4-BE49-F238E27FC236}">
                <a16:creationId xmlns:a16="http://schemas.microsoft.com/office/drawing/2014/main" id="{50939662-8CC9-D50F-5015-E419E0F4CA6F}"/>
              </a:ext>
            </a:extLst>
          </p:cNvPr>
          <p:cNvPicPr>
            <a:picLocks noGrp="1" noChangeAspect="1"/>
          </p:cNvPicPr>
          <p:nvPr/>
        </p:nvPicPr>
        <p:blipFill>
          <a:blip r:embed="rId2"/>
          <a:stretch/>
        </p:blipFill>
        <p:spPr bwMode="auto">
          <a:xfrm>
            <a:off x="1" y="0"/>
            <a:ext cx="12191999" cy="6858000"/>
          </a:xfrm>
          <a:prstGeom prst="rect">
            <a:avLst/>
          </a:prstGeom>
        </p:spPr>
      </p:pic>
      <p:sp>
        <p:nvSpPr>
          <p:cNvPr id="5" name="TextBox 4">
            <a:extLst>
              <a:ext uri="{FF2B5EF4-FFF2-40B4-BE49-F238E27FC236}">
                <a16:creationId xmlns:a16="http://schemas.microsoft.com/office/drawing/2014/main" id="{4D829F58-DAD5-2F0A-A7B5-E5B594B93E36}"/>
              </a:ext>
            </a:extLst>
          </p:cNvPr>
          <p:cNvSpPr txBox="1"/>
          <p:nvPr/>
        </p:nvSpPr>
        <p:spPr>
          <a:xfrm>
            <a:off x="969580" y="683938"/>
            <a:ext cx="7260020" cy="1015663"/>
          </a:xfrm>
          <a:prstGeom prst="rect">
            <a:avLst/>
          </a:prstGeom>
          <a:noFill/>
        </p:spPr>
        <p:txBody>
          <a:bodyPr wrap="square" rtlCol="0">
            <a:spAutoFit/>
          </a:bodyPr>
          <a:lstStyle/>
          <a:p>
            <a:r>
              <a:rPr lang="en-GB" sz="6000" dirty="0">
                <a:solidFill>
                  <a:srgbClr val="000000"/>
                </a:solidFill>
                <a:latin typeface="FUCXED CAPS" pitchFamily="2" charset="77"/>
              </a:rPr>
              <a:t>What, why, how</a:t>
            </a:r>
            <a:endParaRPr lang="en-NL" sz="6000" dirty="0">
              <a:latin typeface="FUCXED CAPS" pitchFamily="2" charset="77"/>
            </a:endParaRPr>
          </a:p>
        </p:txBody>
      </p:sp>
      <p:sp>
        <p:nvSpPr>
          <p:cNvPr id="6" name="TextBox 5">
            <a:extLst>
              <a:ext uri="{FF2B5EF4-FFF2-40B4-BE49-F238E27FC236}">
                <a16:creationId xmlns:a16="http://schemas.microsoft.com/office/drawing/2014/main" id="{18EB0445-3342-3DEE-8E05-6B69AF936EF8}"/>
              </a:ext>
            </a:extLst>
          </p:cNvPr>
          <p:cNvSpPr txBox="1"/>
          <p:nvPr/>
        </p:nvSpPr>
        <p:spPr>
          <a:xfrm>
            <a:off x="1360227" y="2055813"/>
            <a:ext cx="9762475" cy="3600986"/>
          </a:xfrm>
          <a:prstGeom prst="rect">
            <a:avLst/>
          </a:prstGeom>
          <a:noFill/>
        </p:spPr>
        <p:txBody>
          <a:bodyPr wrap="square" rtlCol="0">
            <a:spAutoFit/>
          </a:bodyPr>
          <a:lstStyle/>
          <a:p>
            <a:r>
              <a:rPr lang="en-NL" sz="2800" dirty="0">
                <a:latin typeface="FUCXED CAPS" pitchFamily="2" charset="77"/>
              </a:rPr>
              <a:t>What</a:t>
            </a:r>
          </a:p>
          <a:p>
            <a:r>
              <a:rPr lang="en-NL" sz="1600" dirty="0">
                <a:latin typeface="Crimson Text" panose="02000503000000000000" pitchFamily="2" charset="77"/>
              </a:rPr>
              <a:t>A phygital open source biodegradable collection that can be worn during and supports an Extinction Rebellion blockade</a:t>
            </a:r>
          </a:p>
          <a:p>
            <a:endParaRPr lang="en-NL" sz="1600" dirty="0">
              <a:latin typeface="Crimson Text" panose="02000503000000000000" pitchFamily="2" charset="77"/>
            </a:endParaRPr>
          </a:p>
          <a:p>
            <a:r>
              <a:rPr lang="en-NL" sz="2800" dirty="0">
                <a:latin typeface="FUCXED CAPS" pitchFamily="2" charset="77"/>
              </a:rPr>
              <a:t>Why</a:t>
            </a:r>
          </a:p>
          <a:p>
            <a:r>
              <a:rPr lang="en-NL" sz="1600" dirty="0">
                <a:latin typeface="Crimson Text" panose="02000503000000000000" pitchFamily="2" charset="77"/>
              </a:rPr>
              <a:t>We are living in a climate crisis. Extinction Rebellion is showing civil disobedience to enforce proper climate justice and policy. </a:t>
            </a:r>
            <a:r>
              <a:rPr lang="en-GB" sz="1600" dirty="0">
                <a:solidFill>
                  <a:srgbClr val="000000"/>
                </a:solidFill>
                <a:latin typeface="Crimson Text" panose="02000503000000000000" pitchFamily="2" charset="77"/>
              </a:rPr>
              <a:t>T</a:t>
            </a:r>
            <a:r>
              <a:rPr lang="en-GB" sz="1600" dirty="0">
                <a:solidFill>
                  <a:srgbClr val="000000"/>
                </a:solidFill>
                <a:effectLst/>
                <a:latin typeface="Crimson Text" panose="02000503000000000000" pitchFamily="2" charset="77"/>
              </a:rPr>
              <a:t>he freedom in form of protest of Extinction Rebellion causes the opportunity for artivism, like this collection.  Biodegradable materials Extinction Rebellion due to the demand of Extinction Rebellion which is rooted in the ecological crisis whereas biomaterials can play a role in the solution of this same ecological crisis. </a:t>
            </a:r>
          </a:p>
          <a:p>
            <a:endParaRPr lang="en-NL" sz="1600" dirty="0">
              <a:latin typeface="Crimson Text" panose="02000503000000000000" pitchFamily="2" charset="77"/>
            </a:endParaRPr>
          </a:p>
          <a:p>
            <a:r>
              <a:rPr lang="en-NL" sz="2800" dirty="0">
                <a:latin typeface="FUCXED CAPS" pitchFamily="2" charset="77"/>
              </a:rPr>
              <a:t>How </a:t>
            </a:r>
          </a:p>
          <a:p>
            <a:r>
              <a:rPr lang="en-NL" sz="1600" dirty="0">
                <a:latin typeface="Crimson Text" panose="02000503000000000000" pitchFamily="2" charset="77"/>
              </a:rPr>
              <a:t>By researching bio degradable materials, attending A12 protests each weekend, interviewing rebels, study practical archetypes of garments, such as police wear and digitalizing the final biodegradable materials</a:t>
            </a:r>
          </a:p>
        </p:txBody>
      </p:sp>
    </p:spTree>
    <p:extLst>
      <p:ext uri="{BB962C8B-B14F-4D97-AF65-F5344CB8AC3E}">
        <p14:creationId xmlns:p14="http://schemas.microsoft.com/office/powerpoint/2010/main" val="25208258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5997</TotalTime>
  <Words>448</Words>
  <Application>Microsoft Macintosh PowerPoint</Application>
  <PresentationFormat>Widescreen</PresentationFormat>
  <Paragraphs>80</Paragraphs>
  <Slides>8</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Crimson Text</vt:lpstr>
      <vt:lpstr>FUCXED CAPS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Weller, L.F. (Laura)</dc:creator>
  <cp:lastModifiedBy>Weller, L.F. (Laura)</cp:lastModifiedBy>
  <cp:revision>10</cp:revision>
  <dcterms:created xsi:type="dcterms:W3CDTF">2023-09-27T08:53:39Z</dcterms:created>
  <dcterms:modified xsi:type="dcterms:W3CDTF">2023-11-14T15:58:37Z</dcterms:modified>
</cp:coreProperties>
</file>

<file path=docProps/thumbnail.jpeg>
</file>